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  <p:sldMasterId id="2147484056" r:id="rId2"/>
  </p:sldMasterIdLst>
  <p:notesMasterIdLst>
    <p:notesMasterId r:id="rId16"/>
  </p:notesMasterIdLst>
  <p:handoutMasterIdLst>
    <p:handoutMasterId r:id="rId17"/>
  </p:handoutMasterIdLst>
  <p:sldIdLst>
    <p:sldId id="1102" r:id="rId3"/>
    <p:sldId id="1968" r:id="rId4"/>
    <p:sldId id="1148" r:id="rId5"/>
    <p:sldId id="1371" r:id="rId6"/>
    <p:sldId id="1152" r:id="rId7"/>
    <p:sldId id="1155" r:id="rId8"/>
    <p:sldId id="1234" r:id="rId9"/>
    <p:sldId id="1205" r:id="rId10"/>
    <p:sldId id="1967" r:id="rId11"/>
    <p:sldId id="1966" r:id="rId12"/>
    <p:sldId id="1751" r:id="rId13"/>
    <p:sldId id="1237" r:id="rId14"/>
    <p:sldId id="1948" r:id="rId15"/>
  </p:sldIdLst>
  <p:sldSz cx="9144000" cy="6858000" type="screen4x3"/>
  <p:notesSz cx="7099300" cy="10234613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ITC Franklin Gothic Book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ITC Franklin Gothic Book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ITC Franklin Gothic Book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ITC Franklin Gothic Book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ITC Franklin Gothic Book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ITC Franklin Gothic Book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ITC Franklin Gothic Book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ITC Franklin Gothic Book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ITC Franklin Gothic Book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44">
          <p15:clr>
            <a:srgbClr val="A4A3A4"/>
          </p15:clr>
        </p15:guide>
        <p15:guide id="2" orient="horz" pos="4214">
          <p15:clr>
            <a:srgbClr val="A4A3A4"/>
          </p15:clr>
        </p15:guide>
        <p15:guide id="3" orient="horz" pos="4157">
          <p15:clr>
            <a:srgbClr val="A4A3A4"/>
          </p15:clr>
        </p15:guide>
        <p15:guide id="4" orient="horz" pos="3893">
          <p15:clr>
            <a:srgbClr val="A4A3A4"/>
          </p15:clr>
        </p15:guide>
        <p15:guide id="5" orient="horz" pos="2822">
          <p15:clr>
            <a:srgbClr val="A4A3A4"/>
          </p15:clr>
        </p15:guide>
        <p15:guide id="6" pos="612">
          <p15:clr>
            <a:srgbClr val="A4A3A4"/>
          </p15:clr>
        </p15:guide>
        <p15:guide id="7">
          <p15:clr>
            <a:srgbClr val="A4A3A4"/>
          </p15:clr>
        </p15:guide>
        <p15:guide id="8" pos="5677">
          <p15:clr>
            <a:srgbClr val="A4A3A4"/>
          </p15:clr>
        </p15:guide>
        <p15:guide id="9" pos="545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E6E36"/>
    <a:srgbClr val="E5E5E5"/>
    <a:srgbClr val="FFD609"/>
    <a:srgbClr val="000000"/>
    <a:srgbClr val="94CA2C"/>
    <a:srgbClr val="FF9598"/>
    <a:srgbClr val="007E3F"/>
    <a:srgbClr val="FFFFFF"/>
    <a:srgbClr val="DAE9DE"/>
    <a:srgbClr val="0F78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99" autoAdjust="0"/>
    <p:restoredTop sz="92229" autoAdjust="0"/>
  </p:normalViewPr>
  <p:slideViewPr>
    <p:cSldViewPr snapToGrid="0">
      <p:cViewPr varScale="1">
        <p:scale>
          <a:sx n="107" d="100"/>
          <a:sy n="107" d="100"/>
        </p:scale>
        <p:origin x="1422" y="108"/>
      </p:cViewPr>
      <p:guideLst>
        <p:guide orient="horz" pos="1144"/>
        <p:guide orient="horz" pos="4214"/>
        <p:guide orient="horz" pos="4157"/>
        <p:guide orient="horz" pos="3893"/>
        <p:guide orient="horz" pos="2822"/>
        <p:guide pos="612"/>
        <p:guide/>
        <p:guide pos="5677"/>
        <p:guide pos="54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5" tIns="49495" rIns="98985" bIns="49495" numCol="1" anchor="t" anchorCtr="0" compatLnSpc="1">
            <a:prstTxWarp prst="textNoShape">
              <a:avLst/>
            </a:prstTxWarp>
          </a:bodyPr>
          <a:lstStyle>
            <a:lvl1pPr algn="l" defTabSz="990447" eaLnBrk="1" hangingPunct="1">
              <a:spcBef>
                <a:spcPct val="0"/>
              </a:spcBef>
              <a:defRPr sz="1300">
                <a:latin typeface="ITC Franklin Gothic Book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6" y="1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5" tIns="49495" rIns="98985" bIns="49495" numCol="1" anchor="t" anchorCtr="0" compatLnSpc="1">
            <a:prstTxWarp prst="textNoShape">
              <a:avLst/>
            </a:prstTxWarp>
          </a:bodyPr>
          <a:lstStyle>
            <a:lvl1pPr algn="r" defTabSz="990447" eaLnBrk="1" hangingPunct="1">
              <a:spcBef>
                <a:spcPct val="0"/>
              </a:spcBef>
              <a:defRPr sz="1300">
                <a:latin typeface="ITC Franklin Gothic Book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5" tIns="49495" rIns="98985" bIns="49495" numCol="1" anchor="b" anchorCtr="0" compatLnSpc="1">
            <a:prstTxWarp prst="textNoShape">
              <a:avLst/>
            </a:prstTxWarp>
          </a:bodyPr>
          <a:lstStyle>
            <a:lvl1pPr algn="l" defTabSz="990447" eaLnBrk="1" hangingPunct="1">
              <a:spcBef>
                <a:spcPct val="0"/>
              </a:spcBef>
              <a:defRPr sz="1300">
                <a:latin typeface="ITC Franklin Gothic Book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6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5" tIns="49495" rIns="98985" bIns="49495" numCol="1" anchor="b" anchorCtr="0" compatLnSpc="1">
            <a:prstTxWarp prst="textNoShape">
              <a:avLst/>
            </a:prstTxWarp>
          </a:bodyPr>
          <a:lstStyle>
            <a:lvl1pPr algn="r" defTabSz="988940" eaLnBrk="1" hangingPunct="1">
              <a:spcBef>
                <a:spcPct val="0"/>
              </a:spcBef>
              <a:defRPr sz="1300" smtClean="0"/>
            </a:lvl1pPr>
          </a:lstStyle>
          <a:p>
            <a:pPr>
              <a:defRPr/>
            </a:pPr>
            <a:fld id="{A67D62A3-0530-5843-9B6D-648335CA855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106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5" tIns="49495" rIns="98985" bIns="49495" numCol="1" anchor="t" anchorCtr="0" compatLnSpc="1">
            <a:prstTxWarp prst="textNoShape">
              <a:avLst/>
            </a:prstTxWarp>
          </a:bodyPr>
          <a:lstStyle>
            <a:lvl1pPr algn="l" defTabSz="990447" eaLnBrk="1" hangingPunct="1">
              <a:spcBef>
                <a:spcPct val="0"/>
              </a:spcBef>
              <a:defRPr sz="1300">
                <a:latin typeface="ITC Franklin Gothic Book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6" y="1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5" tIns="49495" rIns="98985" bIns="49495" numCol="1" anchor="t" anchorCtr="0" compatLnSpc="1">
            <a:prstTxWarp prst="textNoShape">
              <a:avLst/>
            </a:prstTxWarp>
          </a:bodyPr>
          <a:lstStyle>
            <a:lvl1pPr algn="r" defTabSz="990447" eaLnBrk="1" hangingPunct="1">
              <a:spcBef>
                <a:spcPct val="0"/>
              </a:spcBef>
              <a:defRPr sz="1300">
                <a:latin typeface="ITC Franklin Gothic Book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9938"/>
            <a:ext cx="5113338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1" y="4859338"/>
            <a:ext cx="5207000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5" tIns="49495" rIns="98985" bIns="494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Klicken Sie, um die Formate des Vorlagentextes zu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5" tIns="49495" rIns="98985" bIns="49495" numCol="1" anchor="b" anchorCtr="0" compatLnSpc="1">
            <a:prstTxWarp prst="textNoShape">
              <a:avLst/>
            </a:prstTxWarp>
          </a:bodyPr>
          <a:lstStyle>
            <a:lvl1pPr algn="l" defTabSz="990447" eaLnBrk="1" hangingPunct="1">
              <a:spcBef>
                <a:spcPct val="0"/>
              </a:spcBef>
              <a:defRPr sz="1300">
                <a:latin typeface="ITC Franklin Gothic Book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6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5" tIns="49495" rIns="98985" bIns="49495" numCol="1" anchor="b" anchorCtr="0" compatLnSpc="1">
            <a:prstTxWarp prst="textNoShape">
              <a:avLst/>
            </a:prstTxWarp>
          </a:bodyPr>
          <a:lstStyle>
            <a:lvl1pPr algn="r" defTabSz="988940" eaLnBrk="1" hangingPunct="1">
              <a:spcBef>
                <a:spcPct val="0"/>
              </a:spcBef>
              <a:defRPr sz="1300" smtClean="0"/>
            </a:lvl1pPr>
          </a:lstStyle>
          <a:p>
            <a:pPr>
              <a:defRPr/>
            </a:pPr>
            <a:fld id="{15A153C8-7206-454D-911F-4C40512F496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1153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«Käufer kauft ein Unternehmen OHNE Unternehmer»</a:t>
            </a:r>
          </a:p>
          <a:p>
            <a:r>
              <a:rPr lang="de-CH" dirty="0" err="1" smtClean="0"/>
              <a:t>Selektionskritieren</a:t>
            </a:r>
            <a:r>
              <a:rPr lang="de-CH" dirty="0" smtClean="0"/>
              <a:t> / Anforderungskriterien </a:t>
            </a:r>
          </a:p>
          <a:p>
            <a:r>
              <a:rPr lang="de-CH" dirty="0" smtClean="0"/>
              <a:t>Es braucht Zeit und Geld für Verkaufskonzept</a:t>
            </a:r>
          </a:p>
          <a:p>
            <a:r>
              <a:rPr lang="de-CH" dirty="0" smtClean="0"/>
              <a:t>Es braucht Zeit und Geld für Kaufkonzept </a:t>
            </a:r>
          </a:p>
          <a:p>
            <a:r>
              <a:rPr lang="de-CH" dirty="0" smtClean="0"/>
              <a:t>Käufermarkt: </a:t>
            </a:r>
          </a:p>
          <a:p>
            <a:pPr lvl="1"/>
            <a:r>
              <a:rPr lang="de-CH" dirty="0" smtClean="0"/>
              <a:t>Für Verkäufer bedeutet dies sich besser dazustellen als die Konkurrenz </a:t>
            </a:r>
          </a:p>
          <a:p>
            <a:pPr lvl="1"/>
            <a:r>
              <a:rPr lang="de-CH" dirty="0" smtClean="0"/>
              <a:t>Für Käufer bedeutet dies, dass die Verhandlungsstärke höher ist. 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A153C8-7206-454D-911F-4C40512F496A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953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Quelle: Resultate</a:t>
            </a:r>
            <a:r>
              <a:rPr lang="de-CH" baseline="0" dirty="0" smtClean="0"/>
              <a:t> statt Derivate. Die Übernahme als unternehmerische </a:t>
            </a:r>
            <a:r>
              <a:rPr lang="de-CH" baseline="0" dirty="0" err="1" smtClean="0"/>
              <a:t>Herausforderunge</a:t>
            </a:r>
            <a:r>
              <a:rPr lang="de-CH" baseline="0" dirty="0" smtClean="0"/>
              <a:t>. 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A153C8-7206-454D-911F-4C40512F496A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346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«Käufer kauft ein Unternehmen OHNE Unternehmer»</a:t>
            </a:r>
          </a:p>
          <a:p>
            <a:r>
              <a:rPr lang="de-CH" dirty="0" err="1" smtClean="0"/>
              <a:t>Selektionskritieren</a:t>
            </a:r>
            <a:r>
              <a:rPr lang="de-CH" dirty="0" smtClean="0"/>
              <a:t> / Anforderungskriterien </a:t>
            </a:r>
          </a:p>
          <a:p>
            <a:r>
              <a:rPr lang="de-CH" dirty="0" smtClean="0"/>
              <a:t>Es braucht Zeit und Geld für Verkaufskonzept</a:t>
            </a:r>
          </a:p>
          <a:p>
            <a:r>
              <a:rPr lang="de-CH" dirty="0" smtClean="0"/>
              <a:t>Es braucht Zeit und Geld für Kaufkonzept </a:t>
            </a:r>
          </a:p>
          <a:p>
            <a:r>
              <a:rPr lang="de-CH" dirty="0" smtClean="0"/>
              <a:t>Käufermarkt: </a:t>
            </a:r>
          </a:p>
          <a:p>
            <a:pPr lvl="1"/>
            <a:r>
              <a:rPr lang="de-CH" dirty="0" smtClean="0"/>
              <a:t>Für Verkäufer bedeutet dies sich besser dazustellen als die Konkurrenz </a:t>
            </a:r>
          </a:p>
          <a:p>
            <a:pPr lvl="1"/>
            <a:r>
              <a:rPr lang="de-CH" dirty="0" smtClean="0"/>
              <a:t>Für Käufer bedeutet dies, dass die Verhandlungsstärke höher ist. 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A153C8-7206-454D-911F-4C40512F496A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454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lat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3"/>
          <a:stretch/>
        </p:blipFill>
        <p:spPr>
          <a:xfrm>
            <a:off x="748137" y="775598"/>
            <a:ext cx="7509933" cy="4967655"/>
          </a:xfrm>
          <a:prstGeom prst="rect">
            <a:avLst/>
          </a:prstGeom>
        </p:spPr>
      </p:pic>
      <p:sp>
        <p:nvSpPr>
          <p:cNvPr id="8" name="Rechteck 7"/>
          <p:cNvSpPr/>
          <p:nvPr userDrawn="1"/>
        </p:nvSpPr>
        <p:spPr bwMode="auto">
          <a:xfrm>
            <a:off x="1934308" y="4122615"/>
            <a:ext cx="6389077" cy="1797540"/>
          </a:xfrm>
          <a:prstGeom prst="rect">
            <a:avLst/>
          </a:prstGeom>
          <a:solidFill>
            <a:schemeClr val="bg1">
              <a:alpha val="68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ITC Franklin Gothic Book" pitchFamily="34" charset="0"/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993900" y="4288812"/>
            <a:ext cx="6329485" cy="627062"/>
          </a:xfrm>
          <a:prstGeom prst="rect">
            <a:avLst/>
          </a:prstGeom>
        </p:spPr>
        <p:txBody>
          <a:bodyPr vert="horz"/>
          <a:lstStyle>
            <a:lvl1pPr>
              <a:defRPr sz="3600" b="1">
                <a:solidFill>
                  <a:srgbClr val="0E6E36"/>
                </a:solidFill>
              </a:defRPr>
            </a:lvl1pPr>
          </a:lstStyle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974322" y="5096250"/>
            <a:ext cx="5306612" cy="4917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rgbClr val="0E6E3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 dirty="0" smtClean="0"/>
              <a:t>Master-Untertitelformat bearbeiten</a:t>
            </a:r>
            <a:endParaRPr lang="de-CH" noProof="0" dirty="0"/>
          </a:p>
        </p:txBody>
      </p:sp>
      <p:sp>
        <p:nvSpPr>
          <p:cNvPr id="9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1968500" y="5947503"/>
            <a:ext cx="5702300" cy="6731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0" indent="0"/>
            <a:r>
              <a:rPr lang="de-CH" dirty="0" smtClean="0">
                <a:solidFill>
                  <a:srgbClr val="0F7833"/>
                </a:solidFill>
              </a:rPr>
              <a:t>&lt;Ort&gt;, &lt;Datum&gt; </a:t>
            </a:r>
          </a:p>
          <a:p>
            <a:pPr marL="0" indent="0"/>
            <a:r>
              <a:rPr lang="de-CH" dirty="0" smtClean="0">
                <a:solidFill>
                  <a:srgbClr val="0F7833"/>
                </a:solidFill>
              </a:rPr>
              <a:t>KMU-Institut, Universität </a:t>
            </a:r>
            <a:r>
              <a:rPr lang="de-CH" dirty="0" err="1" smtClean="0">
                <a:solidFill>
                  <a:srgbClr val="0F7833"/>
                </a:solidFill>
              </a:rPr>
              <a:t>St.Gallen</a:t>
            </a:r>
            <a:r>
              <a:rPr lang="de-CH" dirty="0" smtClean="0">
                <a:solidFill>
                  <a:srgbClr val="0F7833"/>
                </a:solidFill>
              </a:rPr>
              <a:t> </a:t>
            </a:r>
            <a:endParaRPr lang="de-CH" dirty="0">
              <a:solidFill>
                <a:srgbClr val="0F7833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05" y="906228"/>
            <a:ext cx="2188490" cy="67437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2" b="7864"/>
          <a:stretch/>
        </p:blipFill>
        <p:spPr bwMode="auto">
          <a:xfrm>
            <a:off x="8547100" y="3414849"/>
            <a:ext cx="596899" cy="299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269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t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7"/>
          <p:cNvSpPr>
            <a:spLocks noChangeArrowheads="1"/>
          </p:cNvSpPr>
          <p:nvPr userDrawn="1"/>
        </p:nvSpPr>
        <p:spPr bwMode="auto">
          <a:xfrm>
            <a:off x="0" y="0"/>
            <a:ext cx="9144000" cy="895350"/>
          </a:xfrm>
          <a:prstGeom prst="rect">
            <a:avLst/>
          </a:prstGeom>
          <a:solidFill>
            <a:srgbClr val="E5E5E5"/>
          </a:solidFill>
          <a:ln>
            <a:noFill/>
          </a:ln>
          <a:extLst/>
        </p:spPr>
        <p:txBody>
          <a:bodyPr wrap="none" anchor="ctr"/>
          <a:lstStyle/>
          <a:p>
            <a:pPr defTabSz="957263"/>
            <a:endParaRPr lang="de-DE">
              <a:solidFill>
                <a:srgbClr val="0B3B8C"/>
              </a:solidFill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868948" y="113790"/>
            <a:ext cx="7900736" cy="71997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Ihr Kontakt eingeben</a:t>
            </a:r>
            <a:endParaRPr lang="de-CH" dirty="0"/>
          </a:p>
        </p:txBody>
      </p:sp>
      <p:pic>
        <p:nvPicPr>
          <p:cNvPr id="6" name="Bild 5" descr="KMU-HSG_Logo.ai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07" t="37641" r="72459" b="33082"/>
          <a:stretch/>
        </p:blipFill>
        <p:spPr>
          <a:xfrm>
            <a:off x="136770" y="146551"/>
            <a:ext cx="595924" cy="683847"/>
          </a:xfrm>
          <a:prstGeom prst="rect">
            <a:avLst/>
          </a:prstGeom>
        </p:spPr>
      </p:pic>
      <p:sp>
        <p:nvSpPr>
          <p:cNvPr id="33" name="Rechteck 32"/>
          <p:cNvSpPr/>
          <p:nvPr userDrawn="1"/>
        </p:nvSpPr>
        <p:spPr bwMode="auto">
          <a:xfrm>
            <a:off x="2963332" y="1640496"/>
            <a:ext cx="5214938" cy="342651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44000" tIns="18000" rIns="18000" bIns="18000" anchor="t"/>
          <a:lstStyle/>
          <a:p>
            <a:pPr algn="l" defTabSz="539750">
              <a:spcAft>
                <a:spcPct val="5000"/>
              </a:spcAft>
              <a:buClr>
                <a:srgbClr val="0B3B8C"/>
              </a:buClr>
              <a:buSzPct val="75000"/>
              <a:defRPr/>
            </a:pPr>
            <a:r>
              <a:rPr lang="de-CH" sz="1800" b="1" dirty="0" smtClean="0">
                <a:solidFill>
                  <a:schemeClr val="tx1"/>
                </a:solidFill>
                <a:latin typeface="Arial" charset="0"/>
                <a:cs typeface="Arial" charset="0"/>
                <a:sym typeface="Wingdings" charset="0"/>
              </a:rPr>
              <a:t>CFB-HSG</a:t>
            </a:r>
            <a:endParaRPr lang="de-CH" sz="1800" dirty="0" smtClean="0">
              <a:solidFill>
                <a:schemeClr val="tx1"/>
              </a:solidFill>
              <a:latin typeface="Arial" charset="0"/>
              <a:cs typeface="Arial" charset="0"/>
              <a:sym typeface="Wingdings" charset="0"/>
            </a:endParaRPr>
          </a:p>
          <a:p>
            <a:pPr algn="l" defTabSz="539750">
              <a:spcAft>
                <a:spcPct val="5000"/>
              </a:spcAft>
              <a:buClr>
                <a:srgbClr val="0B3B8C"/>
              </a:buClr>
              <a:buSzPct val="75000"/>
              <a:defRPr/>
            </a:pPr>
            <a:r>
              <a:rPr lang="de-CH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  <a:sym typeface="Wingdings" charset="0"/>
              </a:rPr>
              <a:t>Center</a:t>
            </a:r>
            <a:r>
              <a:rPr lang="de-CH" sz="1600" baseline="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  <a:sym typeface="Wingdings" charset="0"/>
              </a:rPr>
              <a:t> </a:t>
            </a:r>
            <a:r>
              <a:rPr lang="de-CH" sz="1600" baseline="0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  <a:sym typeface="Wingdings" charset="0"/>
              </a:rPr>
              <a:t>for</a:t>
            </a:r>
            <a:r>
              <a:rPr lang="de-CH" sz="1600" baseline="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  <a:sym typeface="Wingdings" charset="0"/>
              </a:rPr>
              <a:t> Family Business </a:t>
            </a:r>
          </a:p>
          <a:p>
            <a:pPr algn="l" defTabSz="539750">
              <a:spcAft>
                <a:spcPct val="5000"/>
              </a:spcAft>
              <a:buClr>
                <a:srgbClr val="0B3B8C"/>
              </a:buClr>
              <a:buSzPct val="75000"/>
              <a:defRPr/>
            </a:pPr>
            <a:r>
              <a:rPr lang="de-CH" sz="1600" baseline="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  <a:sym typeface="Wingdings" charset="0"/>
              </a:rPr>
              <a:t>der Universität </a:t>
            </a:r>
            <a:r>
              <a:rPr lang="de-CH" sz="1600" baseline="0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  <a:sym typeface="Wingdings" charset="0"/>
              </a:rPr>
              <a:t>St.Gallen</a:t>
            </a:r>
            <a:r>
              <a:rPr lang="de-CH" sz="1600" baseline="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  <a:sym typeface="Wingdings" charset="0"/>
              </a:rPr>
              <a:t> </a:t>
            </a:r>
          </a:p>
          <a:p>
            <a:pPr algn="l" defTabSz="539750">
              <a:spcAft>
                <a:spcPct val="5000"/>
              </a:spcAft>
              <a:buClr>
                <a:srgbClr val="0B3B8C"/>
              </a:buClr>
              <a:buSzPct val="75000"/>
              <a:defRPr/>
            </a:pPr>
            <a:r>
              <a:rPr lang="de-CH" sz="1600" baseline="0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  <a:sym typeface="Wingdings" charset="0"/>
              </a:rPr>
              <a:t>Dufourstrasse</a:t>
            </a:r>
            <a:r>
              <a:rPr lang="de-CH" sz="1600" baseline="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  <a:sym typeface="Wingdings" charset="0"/>
              </a:rPr>
              <a:t> 40a</a:t>
            </a:r>
          </a:p>
          <a:p>
            <a:pPr algn="l" defTabSz="539750">
              <a:spcAft>
                <a:spcPct val="5000"/>
              </a:spcAft>
              <a:buClr>
                <a:srgbClr val="0B3B8C"/>
              </a:buClr>
              <a:buSzPct val="75000"/>
              <a:defRPr/>
            </a:pPr>
            <a:r>
              <a:rPr lang="de-CH" sz="1600" baseline="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  <a:sym typeface="Wingdings" charset="0"/>
              </a:rPr>
              <a:t>9000 </a:t>
            </a:r>
            <a:r>
              <a:rPr lang="de-CH" sz="1600" baseline="0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  <a:sym typeface="Wingdings" charset="0"/>
              </a:rPr>
              <a:t>St.Gallen</a:t>
            </a:r>
            <a:endParaRPr lang="de-CH" sz="1600" baseline="0" dirty="0" smtClean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  <a:sym typeface="Wingdings" charset="0"/>
            </a:endParaRPr>
          </a:p>
          <a:p>
            <a:pPr algn="l" defTabSz="539750">
              <a:spcAft>
                <a:spcPct val="5000"/>
              </a:spcAft>
              <a:buClr>
                <a:srgbClr val="0B3B8C"/>
              </a:buClr>
              <a:buSzPct val="75000"/>
              <a:defRPr/>
            </a:pPr>
            <a:r>
              <a:rPr lang="de-CH" sz="1600" baseline="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  <a:sym typeface="Wingdings" charset="0"/>
              </a:rPr>
              <a:t>www.cfb.unisg.ch</a:t>
            </a:r>
            <a:endParaRPr lang="de-CH" sz="1600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  <a:sym typeface="Wingdings" charset="0"/>
            </a:endParaRPr>
          </a:p>
        </p:txBody>
      </p:sp>
      <p:pic>
        <p:nvPicPr>
          <p:cNvPr id="34" name="Picture 10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" r="3709" b="14999"/>
          <a:stretch/>
        </p:blipFill>
        <p:spPr bwMode="auto">
          <a:xfrm>
            <a:off x="522914" y="1645247"/>
            <a:ext cx="2016902" cy="2178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5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26210" y="4020853"/>
            <a:ext cx="2040063" cy="1046162"/>
          </a:xfrm>
          <a:prstGeom prst="rect">
            <a:avLst/>
          </a:prstGeom>
          <a:solidFill>
            <a:srgbClr val="0E7131"/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72000" rIns="72000" bIns="72000" anchor="ctr"/>
          <a:lstStyle/>
          <a:p>
            <a:pPr>
              <a:spcBef>
                <a:spcPts val="800"/>
              </a:spcBef>
              <a:defRPr/>
            </a:pPr>
            <a:endParaRPr lang="de-DE" sz="18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8" name="Inhaltsplatzhalter 28"/>
          <p:cNvSpPr>
            <a:spLocks noGrp="1"/>
          </p:cNvSpPr>
          <p:nvPr>
            <p:ph sz="quarter" idx="17" hasCustomPrompt="1"/>
          </p:nvPr>
        </p:nvSpPr>
        <p:spPr>
          <a:xfrm>
            <a:off x="5264827" y="4283324"/>
            <a:ext cx="2910208" cy="376611"/>
          </a:xfrm>
          <a:prstGeom prst="rect">
            <a:avLst/>
          </a:prstGeom>
        </p:spPr>
        <p:txBody>
          <a:bodyPr vert="horz" anchor="ctr"/>
          <a:lstStyle>
            <a:lvl1pPr marL="0" indent="0">
              <a:lnSpc>
                <a:spcPct val="140000"/>
              </a:lnSpc>
              <a:buClr>
                <a:srgbClr val="0E6E36"/>
              </a:buClr>
              <a:buFontTx/>
              <a:buNone/>
              <a:defRPr sz="1400" baseline="0"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>
                <a:latin typeface="Arial"/>
                <a:cs typeface="Arial"/>
              </a:rPr>
              <a:t>Nummer einfügen</a:t>
            </a:r>
            <a:endParaRPr lang="de-DE" dirty="0"/>
          </a:p>
        </p:txBody>
      </p:sp>
      <p:sp>
        <p:nvSpPr>
          <p:cNvPr id="39" name="Inhaltsplatzhalter 28"/>
          <p:cNvSpPr>
            <a:spLocks noGrp="1"/>
          </p:cNvSpPr>
          <p:nvPr>
            <p:ph sz="quarter" idx="18" hasCustomPrompt="1"/>
          </p:nvPr>
        </p:nvSpPr>
        <p:spPr>
          <a:xfrm>
            <a:off x="5264827" y="4666988"/>
            <a:ext cx="2910208" cy="376611"/>
          </a:xfrm>
          <a:prstGeom prst="rect">
            <a:avLst/>
          </a:prstGeom>
        </p:spPr>
        <p:txBody>
          <a:bodyPr vert="horz" anchor="ctr"/>
          <a:lstStyle>
            <a:lvl1pPr marL="0" indent="0">
              <a:lnSpc>
                <a:spcPct val="140000"/>
              </a:lnSpc>
              <a:buClr>
                <a:srgbClr val="0E6E36"/>
              </a:buClr>
              <a:buFontTx/>
              <a:buNone/>
              <a:defRPr sz="1400" baseline="0"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>
                <a:latin typeface="Arial"/>
                <a:cs typeface="Arial"/>
              </a:rPr>
              <a:t>E-Mail Adresse einfügen</a:t>
            </a:r>
            <a:endParaRPr lang="de-DE" dirty="0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19" hasCustomPrompt="1"/>
          </p:nvPr>
        </p:nvSpPr>
        <p:spPr>
          <a:xfrm>
            <a:off x="502672" y="4035424"/>
            <a:ext cx="2038350" cy="10800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Name, Vorname</a:t>
            </a:r>
            <a:endParaRPr lang="de-DE" dirty="0"/>
          </a:p>
        </p:txBody>
      </p:sp>
      <p:sp>
        <p:nvSpPr>
          <p:cNvPr id="21" name="Rechteck 20"/>
          <p:cNvSpPr/>
          <p:nvPr userDrawn="1"/>
        </p:nvSpPr>
        <p:spPr bwMode="auto">
          <a:xfrm>
            <a:off x="502672" y="1640496"/>
            <a:ext cx="2051999" cy="219614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TC Franklin Gothic Book" pitchFamily="34" charset="0"/>
              </a:rPr>
              <a:t>Bild 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ITC Franklin Gothic Book" pitchFamily="34" charset="0"/>
              </a:rPr>
              <a:t>manuell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TC Franklin Gothic Book" pitchFamily="34" charset="0"/>
              </a:rPr>
              <a:t> einfügen</a:t>
            </a:r>
          </a:p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ITC Franklin Gothic Book" pitchFamily="34" charset="0"/>
            </a:endParaRPr>
          </a:p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ITC Franklin Gothic Book" pitchFamily="34" charset="0"/>
              </a:rPr>
              <a:t>Bildgrösse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ITC Franklin Gothic Book" pitchFamily="34" charset="0"/>
              </a:rPr>
              <a:t>: </a:t>
            </a:r>
          </a:p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ITC Franklin Gothic Book" pitchFamily="34" charset="0"/>
              </a:rPr>
              <a:t>Höhe = 6.1</a:t>
            </a:r>
          </a:p>
          <a:p>
            <a:pPr marL="0" marR="0" indent="0" algn="ctr" defTabSz="7620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ITC Franklin Gothic Book" pitchFamily="34" charset="0"/>
              </a:rPr>
              <a:t>Breite = 5.7 </a:t>
            </a:r>
          </a:p>
        </p:txBody>
      </p:sp>
      <p:sp>
        <p:nvSpPr>
          <p:cNvPr id="22" name="Textfeld 21"/>
          <p:cNvSpPr txBox="1"/>
          <p:nvPr userDrawn="1"/>
        </p:nvSpPr>
        <p:spPr>
          <a:xfrm>
            <a:off x="3049377" y="3984854"/>
            <a:ext cx="216942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 algn="l">
              <a:buClr>
                <a:srgbClr val="0E6E36"/>
              </a:buClr>
              <a:buFont typeface="Wingdings" charset="2"/>
              <a:buChar char="§"/>
            </a:pPr>
            <a:r>
              <a:rPr lang="de-DE" sz="1400" dirty="0" smtClean="0">
                <a:latin typeface="Arial"/>
                <a:cs typeface="Arial"/>
              </a:rPr>
              <a:t>Telefon Allgemein</a:t>
            </a:r>
            <a:endParaRPr lang="de-DE" sz="1400" dirty="0">
              <a:latin typeface="Arial"/>
              <a:cs typeface="Arial"/>
            </a:endParaRPr>
          </a:p>
        </p:txBody>
      </p:sp>
      <p:sp>
        <p:nvSpPr>
          <p:cNvPr id="41" name="Textfeld 40"/>
          <p:cNvSpPr txBox="1"/>
          <p:nvPr userDrawn="1"/>
        </p:nvSpPr>
        <p:spPr>
          <a:xfrm>
            <a:off x="3049377" y="4375390"/>
            <a:ext cx="216942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285750" indent="-285750" algn="l">
              <a:buClr>
                <a:srgbClr val="0E6E36"/>
              </a:buClr>
              <a:buFont typeface="Wingdings" charset="2"/>
              <a:buChar char="§"/>
              <a:defRPr sz="1400"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Telefon Direktwahl</a:t>
            </a:r>
            <a:endParaRPr lang="de-DE" dirty="0"/>
          </a:p>
        </p:txBody>
      </p:sp>
      <p:sp>
        <p:nvSpPr>
          <p:cNvPr id="42" name="Textfeld 41"/>
          <p:cNvSpPr txBox="1"/>
          <p:nvPr userDrawn="1"/>
        </p:nvSpPr>
        <p:spPr>
          <a:xfrm>
            <a:off x="3049377" y="4759054"/>
            <a:ext cx="216942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285750" indent="-285750" algn="l">
              <a:buClr>
                <a:srgbClr val="0E6E36"/>
              </a:buClr>
              <a:buFont typeface="Wingdings" charset="2"/>
              <a:buChar char="§"/>
              <a:defRPr sz="1400">
                <a:latin typeface="Arial"/>
                <a:cs typeface="Arial"/>
              </a:defRPr>
            </a:lvl1pPr>
          </a:lstStyle>
          <a:p>
            <a:pPr lvl="0"/>
            <a:r>
              <a:rPr lang="de-DE" dirty="0" smtClean="0"/>
              <a:t>E-Mail Adresse</a:t>
            </a:r>
            <a:endParaRPr lang="de-DE" dirty="0"/>
          </a:p>
        </p:txBody>
      </p:sp>
      <p:sp>
        <p:nvSpPr>
          <p:cNvPr id="23" name="Textfeld 22"/>
          <p:cNvSpPr txBox="1"/>
          <p:nvPr userDrawn="1"/>
        </p:nvSpPr>
        <p:spPr>
          <a:xfrm>
            <a:off x="5269486" y="3959150"/>
            <a:ext cx="216942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 algn="l">
              <a:buClr>
                <a:srgbClr val="0E6E36"/>
              </a:buClr>
              <a:buFont typeface="Wingdings" charset="2"/>
              <a:buNone/>
            </a:pPr>
            <a:r>
              <a:rPr lang="de-DE" sz="1400" dirty="0" smtClean="0">
                <a:latin typeface="Arial"/>
                <a:cs typeface="Arial"/>
              </a:rPr>
              <a:t>+41 71 224 71 00</a:t>
            </a:r>
            <a:endParaRPr lang="de-DE" sz="1400" dirty="0">
              <a:latin typeface="Arial"/>
              <a:cs typeface="Arial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2" b="7864"/>
          <a:stretch/>
        </p:blipFill>
        <p:spPr bwMode="auto">
          <a:xfrm>
            <a:off x="8547100" y="3414849"/>
            <a:ext cx="596899" cy="299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06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15023" y="381000"/>
            <a:ext cx="7467600" cy="383704"/>
          </a:xfrm>
        </p:spPr>
        <p:txBody>
          <a:bodyPr/>
          <a:lstStyle>
            <a:lvl1pPr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0" hasCustomPrompt="1"/>
          </p:nvPr>
        </p:nvSpPr>
        <p:spPr>
          <a:xfrm>
            <a:off x="1315824" y="764705"/>
            <a:ext cx="7510187" cy="43182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 smtClean="0"/>
              <a:t>Untertitel</a:t>
            </a:r>
            <a:endParaRPr lang="de-CH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1" hasCustomPrompt="1"/>
          </p:nvPr>
        </p:nvSpPr>
        <p:spPr>
          <a:xfrm>
            <a:off x="7895034" y="6585551"/>
            <a:ext cx="1263322" cy="288801"/>
          </a:xfrm>
        </p:spPr>
        <p:txBody>
          <a:bodyPr/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de-CH" dirty="0" smtClean="0"/>
              <a:t>(Name Jahr, S.X)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40197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 userDrawn="1"/>
        </p:nvSpPr>
        <p:spPr>
          <a:xfrm rot="16200000">
            <a:off x="7331531" y="4581906"/>
            <a:ext cx="2551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CFB-HSG</a:t>
            </a:r>
            <a:endParaRPr lang="en-US" sz="4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57"/>
          <p:cNvSpPr>
            <a:spLocks noChangeArrowheads="1"/>
          </p:cNvSpPr>
          <p:nvPr userDrawn="1"/>
        </p:nvSpPr>
        <p:spPr bwMode="auto">
          <a:xfrm>
            <a:off x="0" y="0"/>
            <a:ext cx="9144000" cy="895350"/>
          </a:xfrm>
          <a:prstGeom prst="rect">
            <a:avLst/>
          </a:prstGeom>
          <a:solidFill>
            <a:srgbClr val="E5E5E5"/>
          </a:solidFill>
          <a:ln>
            <a:noFill/>
          </a:ln>
          <a:extLst/>
        </p:spPr>
        <p:txBody>
          <a:bodyPr wrap="none" anchor="ctr"/>
          <a:lstStyle/>
          <a:p>
            <a:pPr defTabSz="957263"/>
            <a:endParaRPr lang="de-DE">
              <a:solidFill>
                <a:srgbClr val="0B3B8C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8948" y="113790"/>
            <a:ext cx="7900736" cy="71997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</a:t>
            </a:r>
            <a:endParaRPr lang="de-CH" dirty="0"/>
          </a:p>
        </p:txBody>
      </p:sp>
      <p:pic>
        <p:nvPicPr>
          <p:cNvPr id="12" name="Bild 11" descr="KMU-HSG_Logo.ai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07" t="37641" r="72459" b="33082"/>
          <a:stretch/>
        </p:blipFill>
        <p:spPr>
          <a:xfrm>
            <a:off x="136770" y="146551"/>
            <a:ext cx="595924" cy="683847"/>
          </a:xfrm>
          <a:prstGeom prst="rect">
            <a:avLst/>
          </a:prstGeom>
        </p:spPr>
      </p:pic>
      <p:sp>
        <p:nvSpPr>
          <p:cNvPr id="13" name="Textfeld 12"/>
          <p:cNvSpPr txBox="1">
            <a:spLocks noChangeArrowheads="1"/>
          </p:cNvSpPr>
          <p:nvPr userDrawn="1"/>
        </p:nvSpPr>
        <p:spPr bwMode="auto">
          <a:xfrm>
            <a:off x="6942406" y="6453188"/>
            <a:ext cx="1884169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9pPr>
          </a:lstStyle>
          <a:p>
            <a:pPr algn="r">
              <a:lnSpc>
                <a:spcPct val="120000"/>
              </a:lnSpc>
              <a:defRPr/>
            </a:pPr>
            <a:r>
              <a:rPr lang="de-CH" sz="900" dirty="0" smtClean="0">
                <a:solidFill>
                  <a:srgbClr val="000000"/>
                </a:solidFill>
              </a:rPr>
              <a:t>  I  p. </a:t>
            </a:r>
            <a:fld id="{BD49DB5F-1BFA-0F4D-A174-BD50BC31B8C4}" type="slidenum">
              <a:rPr lang="de-CH" sz="900" smtClean="0">
                <a:solidFill>
                  <a:srgbClr val="000000"/>
                </a:solidFill>
              </a:rPr>
              <a:pPr algn="r">
                <a:lnSpc>
                  <a:spcPct val="120000"/>
                </a:lnSpc>
                <a:defRPr/>
              </a:pPr>
              <a:t>‹Nr.›</a:t>
            </a:fld>
            <a:endParaRPr lang="de-DE" sz="900" dirty="0" smtClean="0">
              <a:solidFill>
                <a:srgbClr val="000000"/>
              </a:solidFill>
            </a:endParaRPr>
          </a:p>
        </p:txBody>
      </p:sp>
      <p:cxnSp>
        <p:nvCxnSpPr>
          <p:cNvPr id="14" name="Gerade Verbindung 7"/>
          <p:cNvCxnSpPr>
            <a:cxnSpLocks noChangeShapeType="1"/>
          </p:cNvCxnSpPr>
          <p:nvPr userDrawn="1"/>
        </p:nvCxnSpPr>
        <p:spPr bwMode="auto">
          <a:xfrm>
            <a:off x="-9525" y="6453188"/>
            <a:ext cx="9183688" cy="0"/>
          </a:xfrm>
          <a:prstGeom prst="line">
            <a:avLst/>
          </a:prstGeom>
          <a:noFill/>
          <a:ln w="3175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Inhaltsplatzhalter 8"/>
          <p:cNvSpPr>
            <a:spLocks noGrp="1"/>
          </p:cNvSpPr>
          <p:nvPr>
            <p:ph sz="quarter" idx="10"/>
          </p:nvPr>
        </p:nvSpPr>
        <p:spPr>
          <a:xfrm>
            <a:off x="866775" y="1209675"/>
            <a:ext cx="7529513" cy="4887913"/>
          </a:xfrm>
          <a:prstGeom prst="rect">
            <a:avLst/>
          </a:prstGeom>
        </p:spPr>
        <p:txBody>
          <a:bodyPr vert="horz"/>
          <a:lstStyle>
            <a:lvl1pPr marL="234950" indent="-234950">
              <a:lnSpc>
                <a:spcPct val="110000"/>
              </a:lnSpc>
              <a:buClr>
                <a:srgbClr val="0E6E36"/>
              </a:buClr>
              <a:buFont typeface="Wingdings" charset="2"/>
              <a:buChar char="§"/>
              <a:defRPr sz="2000">
                <a:latin typeface="Arial"/>
                <a:cs typeface="Arial"/>
              </a:defRPr>
            </a:lvl1pPr>
            <a:lvl2pPr marL="460375" indent="-223838">
              <a:lnSpc>
                <a:spcPct val="110000"/>
              </a:lnSpc>
              <a:buClr>
                <a:srgbClr val="0E6E36"/>
              </a:buClr>
              <a:buFont typeface="Wingdings" charset="2"/>
              <a:buChar char="§"/>
              <a:defRPr sz="2000">
                <a:latin typeface="Arial"/>
                <a:cs typeface="Arial"/>
              </a:defRPr>
            </a:lvl2pPr>
            <a:lvl3pPr marL="685800" indent="-223838">
              <a:lnSpc>
                <a:spcPct val="110000"/>
              </a:lnSpc>
              <a:buClr>
                <a:srgbClr val="0E6E36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3pPr>
            <a:lvl4pPr marL="890588" indent="-203200">
              <a:lnSpc>
                <a:spcPct val="110000"/>
              </a:lnSpc>
              <a:buClr>
                <a:srgbClr val="0E6E36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4pPr>
            <a:lvl5pPr marL="1095375" indent="-203200">
              <a:lnSpc>
                <a:spcPct val="110000"/>
              </a:lnSpc>
              <a:buClr>
                <a:srgbClr val="0E6E36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71707" y="6159500"/>
            <a:ext cx="8132763" cy="271463"/>
          </a:xfrm>
          <a:prstGeom prst="rect">
            <a:avLst/>
          </a:prstGeom>
        </p:spPr>
        <p:txBody>
          <a:bodyPr vert="horz" anchor="b" anchorCtr="0"/>
          <a:lstStyle>
            <a:lvl1pPr marL="0" indent="0" algn="l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CH" dirty="0" smtClean="0"/>
              <a:t>Quellen einfügen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50800" y="6473599"/>
            <a:ext cx="5682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T. Zellweger &amp; N. Kammerlander. 2015. Family,</a:t>
            </a:r>
            <a:r>
              <a:rPr lang="en-US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wealth, and governance: An agency account. Paper forthcoming in </a:t>
            </a:r>
            <a:r>
              <a:rPr lang="en-US" sz="1000" i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Entrepreneurship Theory and Practice</a:t>
            </a:r>
            <a:endParaRPr lang="en-US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556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 userDrawn="1"/>
        </p:nvSpPr>
        <p:spPr>
          <a:xfrm rot="16200000">
            <a:off x="7331531" y="4581906"/>
            <a:ext cx="2551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CFB-HSG</a:t>
            </a:r>
            <a:endParaRPr lang="en-US" sz="4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57"/>
          <p:cNvSpPr>
            <a:spLocks noChangeArrowheads="1"/>
          </p:cNvSpPr>
          <p:nvPr userDrawn="1"/>
        </p:nvSpPr>
        <p:spPr bwMode="auto">
          <a:xfrm>
            <a:off x="0" y="0"/>
            <a:ext cx="9144000" cy="895350"/>
          </a:xfrm>
          <a:prstGeom prst="rect">
            <a:avLst/>
          </a:prstGeom>
          <a:solidFill>
            <a:srgbClr val="E5E5E5"/>
          </a:solidFill>
          <a:ln>
            <a:noFill/>
          </a:ln>
          <a:extLst/>
        </p:spPr>
        <p:txBody>
          <a:bodyPr wrap="none" anchor="ctr"/>
          <a:lstStyle/>
          <a:p>
            <a:pPr defTabSz="957263"/>
            <a:endParaRPr lang="de-DE">
              <a:solidFill>
                <a:srgbClr val="0B3B8C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8948" y="113790"/>
            <a:ext cx="7900736" cy="71997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</a:t>
            </a:r>
            <a:endParaRPr lang="de-CH" dirty="0"/>
          </a:p>
        </p:txBody>
      </p:sp>
      <p:pic>
        <p:nvPicPr>
          <p:cNvPr id="12" name="Bild 11" descr="KMU-HSG_Logo.ai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07" t="37641" r="72459" b="33082"/>
          <a:stretch/>
        </p:blipFill>
        <p:spPr>
          <a:xfrm>
            <a:off x="136770" y="146551"/>
            <a:ext cx="595924" cy="683847"/>
          </a:xfrm>
          <a:prstGeom prst="rect">
            <a:avLst/>
          </a:prstGeom>
        </p:spPr>
      </p:pic>
      <p:sp>
        <p:nvSpPr>
          <p:cNvPr id="13" name="Textfeld 12"/>
          <p:cNvSpPr txBox="1">
            <a:spLocks noChangeArrowheads="1"/>
          </p:cNvSpPr>
          <p:nvPr userDrawn="1"/>
        </p:nvSpPr>
        <p:spPr bwMode="auto">
          <a:xfrm>
            <a:off x="6942406" y="6453188"/>
            <a:ext cx="1884169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9pPr>
          </a:lstStyle>
          <a:p>
            <a:pPr algn="r">
              <a:lnSpc>
                <a:spcPct val="120000"/>
              </a:lnSpc>
              <a:defRPr/>
            </a:pPr>
            <a:r>
              <a:rPr lang="de-CH" sz="900" dirty="0" smtClean="0">
                <a:solidFill>
                  <a:srgbClr val="000000"/>
                </a:solidFill>
              </a:rPr>
              <a:t>  I  p. </a:t>
            </a:r>
            <a:fld id="{BD49DB5F-1BFA-0F4D-A174-BD50BC31B8C4}" type="slidenum">
              <a:rPr lang="de-CH" sz="900" smtClean="0">
                <a:solidFill>
                  <a:srgbClr val="000000"/>
                </a:solidFill>
              </a:rPr>
              <a:pPr algn="r">
                <a:lnSpc>
                  <a:spcPct val="120000"/>
                </a:lnSpc>
                <a:defRPr/>
              </a:pPr>
              <a:t>‹Nr.›</a:t>
            </a:fld>
            <a:endParaRPr lang="de-DE" sz="900" dirty="0" smtClean="0">
              <a:solidFill>
                <a:srgbClr val="000000"/>
              </a:solidFill>
            </a:endParaRPr>
          </a:p>
        </p:txBody>
      </p:sp>
      <p:cxnSp>
        <p:nvCxnSpPr>
          <p:cNvPr id="14" name="Gerade Verbindung 7"/>
          <p:cNvCxnSpPr>
            <a:cxnSpLocks noChangeShapeType="1"/>
          </p:cNvCxnSpPr>
          <p:nvPr userDrawn="1"/>
        </p:nvCxnSpPr>
        <p:spPr bwMode="auto">
          <a:xfrm>
            <a:off x="-9525" y="6453188"/>
            <a:ext cx="9183688" cy="0"/>
          </a:xfrm>
          <a:prstGeom prst="line">
            <a:avLst/>
          </a:prstGeom>
          <a:noFill/>
          <a:ln w="3175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Inhaltsplatzhalter 8"/>
          <p:cNvSpPr>
            <a:spLocks noGrp="1"/>
          </p:cNvSpPr>
          <p:nvPr>
            <p:ph sz="quarter" idx="10"/>
          </p:nvPr>
        </p:nvSpPr>
        <p:spPr>
          <a:xfrm>
            <a:off x="866775" y="1209675"/>
            <a:ext cx="7529513" cy="4887913"/>
          </a:xfrm>
          <a:prstGeom prst="rect">
            <a:avLst/>
          </a:prstGeom>
        </p:spPr>
        <p:txBody>
          <a:bodyPr vert="horz"/>
          <a:lstStyle>
            <a:lvl1pPr marL="234950" indent="-234950">
              <a:lnSpc>
                <a:spcPct val="110000"/>
              </a:lnSpc>
              <a:buClr>
                <a:srgbClr val="0E6E36"/>
              </a:buClr>
              <a:buFont typeface="Wingdings" charset="2"/>
              <a:buChar char="§"/>
              <a:defRPr sz="2000">
                <a:latin typeface="Arial"/>
                <a:cs typeface="Arial"/>
              </a:defRPr>
            </a:lvl1pPr>
            <a:lvl2pPr marL="460375" indent="-223838">
              <a:lnSpc>
                <a:spcPct val="110000"/>
              </a:lnSpc>
              <a:buClr>
                <a:srgbClr val="0E6E36"/>
              </a:buClr>
              <a:buFont typeface="Wingdings" charset="2"/>
              <a:buChar char="§"/>
              <a:defRPr sz="2000">
                <a:latin typeface="Arial"/>
                <a:cs typeface="Arial"/>
              </a:defRPr>
            </a:lvl2pPr>
            <a:lvl3pPr marL="685800" indent="-223838">
              <a:lnSpc>
                <a:spcPct val="110000"/>
              </a:lnSpc>
              <a:buClr>
                <a:srgbClr val="0E6E36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3pPr>
            <a:lvl4pPr marL="890588" indent="-203200">
              <a:lnSpc>
                <a:spcPct val="110000"/>
              </a:lnSpc>
              <a:buClr>
                <a:srgbClr val="0E6E36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4pPr>
            <a:lvl5pPr marL="1095375" indent="-203200">
              <a:lnSpc>
                <a:spcPct val="110000"/>
              </a:lnSpc>
              <a:buClr>
                <a:srgbClr val="0E6E36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71707" y="6159500"/>
            <a:ext cx="8132763" cy="271463"/>
          </a:xfrm>
          <a:prstGeom prst="rect">
            <a:avLst/>
          </a:prstGeom>
        </p:spPr>
        <p:txBody>
          <a:bodyPr vert="horz" anchor="b" anchorCtr="0"/>
          <a:lstStyle>
            <a:lvl1pPr marL="0" indent="0" algn="l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CH" dirty="0" smtClean="0"/>
              <a:t>Quellen einfügen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50800" y="6473599"/>
            <a:ext cx="5682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T. Zellweger &amp; N. Kammerlander. 2015. Family,</a:t>
            </a:r>
            <a:r>
              <a:rPr lang="en-US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wealth, and governance: An agency account. Paper forthcoming in </a:t>
            </a:r>
            <a:r>
              <a:rPr lang="en-US" sz="1000" i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Entrepreneurship Theory and Practice</a:t>
            </a:r>
            <a:endParaRPr lang="en-US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556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 userDrawn="1"/>
        </p:nvSpPr>
        <p:spPr>
          <a:xfrm rot="16200000">
            <a:off x="7331531" y="4581906"/>
            <a:ext cx="2551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CFB-HSG</a:t>
            </a:r>
            <a:endParaRPr lang="en-US" sz="4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57"/>
          <p:cNvSpPr>
            <a:spLocks noChangeArrowheads="1"/>
          </p:cNvSpPr>
          <p:nvPr userDrawn="1"/>
        </p:nvSpPr>
        <p:spPr bwMode="auto">
          <a:xfrm>
            <a:off x="0" y="0"/>
            <a:ext cx="9144000" cy="895350"/>
          </a:xfrm>
          <a:prstGeom prst="rect">
            <a:avLst/>
          </a:prstGeom>
          <a:solidFill>
            <a:srgbClr val="E5E5E5"/>
          </a:solidFill>
          <a:ln>
            <a:noFill/>
          </a:ln>
          <a:extLst/>
        </p:spPr>
        <p:txBody>
          <a:bodyPr wrap="none" anchor="ctr"/>
          <a:lstStyle/>
          <a:p>
            <a:pPr defTabSz="957263"/>
            <a:endParaRPr lang="de-DE">
              <a:solidFill>
                <a:srgbClr val="0B3B8C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8948" y="113790"/>
            <a:ext cx="7900736" cy="71997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</a:t>
            </a:r>
            <a:endParaRPr lang="de-CH" dirty="0"/>
          </a:p>
        </p:txBody>
      </p:sp>
      <p:pic>
        <p:nvPicPr>
          <p:cNvPr id="12" name="Bild 11" descr="KMU-HSG_Logo.ai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07" t="37641" r="72459" b="33082"/>
          <a:stretch/>
        </p:blipFill>
        <p:spPr>
          <a:xfrm>
            <a:off x="136770" y="146551"/>
            <a:ext cx="595924" cy="683847"/>
          </a:xfrm>
          <a:prstGeom prst="rect">
            <a:avLst/>
          </a:prstGeom>
        </p:spPr>
      </p:pic>
      <p:sp>
        <p:nvSpPr>
          <p:cNvPr id="13" name="Textfeld 12"/>
          <p:cNvSpPr txBox="1">
            <a:spLocks noChangeArrowheads="1"/>
          </p:cNvSpPr>
          <p:nvPr userDrawn="1"/>
        </p:nvSpPr>
        <p:spPr bwMode="auto">
          <a:xfrm>
            <a:off x="6942406" y="6453188"/>
            <a:ext cx="1884169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9pPr>
          </a:lstStyle>
          <a:p>
            <a:pPr algn="r">
              <a:lnSpc>
                <a:spcPct val="120000"/>
              </a:lnSpc>
              <a:defRPr/>
            </a:pPr>
            <a:r>
              <a:rPr lang="de-CH" sz="900" dirty="0" smtClean="0">
                <a:solidFill>
                  <a:srgbClr val="000000"/>
                </a:solidFill>
              </a:rPr>
              <a:t>  I  p. </a:t>
            </a:r>
            <a:fld id="{BD49DB5F-1BFA-0F4D-A174-BD50BC31B8C4}" type="slidenum">
              <a:rPr lang="de-CH" sz="900" smtClean="0">
                <a:solidFill>
                  <a:srgbClr val="000000"/>
                </a:solidFill>
              </a:rPr>
              <a:pPr algn="r">
                <a:lnSpc>
                  <a:spcPct val="120000"/>
                </a:lnSpc>
                <a:defRPr/>
              </a:pPr>
              <a:t>‹Nr.›</a:t>
            </a:fld>
            <a:endParaRPr lang="de-DE" sz="900" dirty="0" smtClean="0">
              <a:solidFill>
                <a:srgbClr val="000000"/>
              </a:solidFill>
            </a:endParaRPr>
          </a:p>
        </p:txBody>
      </p:sp>
      <p:cxnSp>
        <p:nvCxnSpPr>
          <p:cNvPr id="14" name="Gerade Verbindung 7"/>
          <p:cNvCxnSpPr>
            <a:cxnSpLocks noChangeShapeType="1"/>
          </p:cNvCxnSpPr>
          <p:nvPr userDrawn="1"/>
        </p:nvCxnSpPr>
        <p:spPr bwMode="auto">
          <a:xfrm>
            <a:off x="-9525" y="6453188"/>
            <a:ext cx="9183688" cy="0"/>
          </a:xfrm>
          <a:prstGeom prst="line">
            <a:avLst/>
          </a:prstGeom>
          <a:noFill/>
          <a:ln w="3175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Inhaltsplatzhalter 8"/>
          <p:cNvSpPr>
            <a:spLocks noGrp="1"/>
          </p:cNvSpPr>
          <p:nvPr>
            <p:ph sz="quarter" idx="10"/>
          </p:nvPr>
        </p:nvSpPr>
        <p:spPr>
          <a:xfrm>
            <a:off x="866775" y="1209675"/>
            <a:ext cx="7529513" cy="4887913"/>
          </a:xfrm>
          <a:prstGeom prst="rect">
            <a:avLst/>
          </a:prstGeom>
        </p:spPr>
        <p:txBody>
          <a:bodyPr vert="horz"/>
          <a:lstStyle>
            <a:lvl1pPr marL="234950" indent="-234950">
              <a:lnSpc>
                <a:spcPct val="110000"/>
              </a:lnSpc>
              <a:buClr>
                <a:srgbClr val="0E6E36"/>
              </a:buClr>
              <a:buFont typeface="Wingdings" charset="2"/>
              <a:buChar char="§"/>
              <a:defRPr sz="2000">
                <a:latin typeface="Arial"/>
                <a:cs typeface="Arial"/>
              </a:defRPr>
            </a:lvl1pPr>
            <a:lvl2pPr marL="460375" indent="-223838">
              <a:lnSpc>
                <a:spcPct val="110000"/>
              </a:lnSpc>
              <a:buClr>
                <a:srgbClr val="0E6E36"/>
              </a:buClr>
              <a:buFont typeface="Wingdings" charset="2"/>
              <a:buChar char="§"/>
              <a:defRPr sz="2000">
                <a:latin typeface="Arial"/>
                <a:cs typeface="Arial"/>
              </a:defRPr>
            </a:lvl2pPr>
            <a:lvl3pPr marL="685800" indent="-223838">
              <a:lnSpc>
                <a:spcPct val="110000"/>
              </a:lnSpc>
              <a:buClr>
                <a:srgbClr val="0E6E36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3pPr>
            <a:lvl4pPr marL="890588" indent="-203200">
              <a:lnSpc>
                <a:spcPct val="110000"/>
              </a:lnSpc>
              <a:buClr>
                <a:srgbClr val="0E6E36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4pPr>
            <a:lvl5pPr marL="1095375" indent="-203200">
              <a:lnSpc>
                <a:spcPct val="110000"/>
              </a:lnSpc>
              <a:buClr>
                <a:srgbClr val="0E6E36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71707" y="6159500"/>
            <a:ext cx="8132763" cy="271463"/>
          </a:xfrm>
          <a:prstGeom prst="rect">
            <a:avLst/>
          </a:prstGeom>
        </p:spPr>
        <p:txBody>
          <a:bodyPr vert="horz" anchor="b" anchorCtr="0"/>
          <a:lstStyle>
            <a:lvl1pPr marL="0" indent="0" algn="l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CH" dirty="0" smtClean="0"/>
              <a:t>Quellen einfügen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50800" y="6473599"/>
            <a:ext cx="5682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T. Zellweger &amp; N. Kammerlander. 2015. Family,</a:t>
            </a:r>
            <a:r>
              <a:rPr lang="en-US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wealth, and governance: An agency account. Paper forthcoming in </a:t>
            </a:r>
            <a:r>
              <a:rPr lang="en-US" sz="1000" i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Entrepreneurship Theory and Practice</a:t>
            </a:r>
            <a:endParaRPr lang="en-US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556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15023" y="381000"/>
            <a:ext cx="7467600" cy="383704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4" name="Inhaltsplatzhalter 5"/>
          <p:cNvSpPr>
            <a:spLocks noGrp="1"/>
          </p:cNvSpPr>
          <p:nvPr>
            <p:ph sz="quarter" idx="10" hasCustomPrompt="1"/>
          </p:nvPr>
        </p:nvSpPr>
        <p:spPr>
          <a:xfrm>
            <a:off x="1315824" y="764705"/>
            <a:ext cx="7510187" cy="431825"/>
          </a:xfrm>
        </p:spPr>
        <p:txBody>
          <a:bodyPr/>
          <a:lstStyle>
            <a:lvl1pPr marL="0" indent="0">
              <a:buNone/>
              <a:defRPr sz="2215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 smtClean="0"/>
              <a:t>Untertitel</a:t>
            </a:r>
            <a:endParaRPr lang="de-CH" dirty="0"/>
          </a:p>
        </p:txBody>
      </p:sp>
      <p:sp>
        <p:nvSpPr>
          <p:cNvPr id="5" name="Inhaltsplatzhalter 10"/>
          <p:cNvSpPr>
            <a:spLocks noGrp="1"/>
          </p:cNvSpPr>
          <p:nvPr>
            <p:ph sz="quarter" idx="11" hasCustomPrompt="1"/>
          </p:nvPr>
        </p:nvSpPr>
        <p:spPr>
          <a:xfrm>
            <a:off x="7895034" y="6585551"/>
            <a:ext cx="1263322" cy="288801"/>
          </a:xfrm>
        </p:spPr>
        <p:txBody>
          <a:bodyPr/>
          <a:lstStyle>
            <a:lvl1pPr marL="0" indent="0" algn="r">
              <a:buNone/>
              <a:defRPr sz="1108" baseline="0"/>
            </a:lvl1pPr>
          </a:lstStyle>
          <a:p>
            <a:pPr lvl="0"/>
            <a:r>
              <a:rPr lang="de-CH" dirty="0" smtClean="0"/>
              <a:t>(Name Jahr, S.X)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32748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15023" y="381000"/>
            <a:ext cx="7467600" cy="383704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4" name="Inhaltsplatzhalter 5"/>
          <p:cNvSpPr>
            <a:spLocks noGrp="1"/>
          </p:cNvSpPr>
          <p:nvPr>
            <p:ph sz="quarter" idx="10" hasCustomPrompt="1"/>
          </p:nvPr>
        </p:nvSpPr>
        <p:spPr>
          <a:xfrm>
            <a:off x="1315824" y="764705"/>
            <a:ext cx="7510187" cy="431825"/>
          </a:xfrm>
        </p:spPr>
        <p:txBody>
          <a:bodyPr/>
          <a:lstStyle>
            <a:lvl1pPr marL="0" indent="0">
              <a:buNone/>
              <a:defRPr sz="2215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 smtClean="0"/>
              <a:t>Untertitel</a:t>
            </a:r>
            <a:endParaRPr lang="de-CH" dirty="0"/>
          </a:p>
        </p:txBody>
      </p:sp>
      <p:sp>
        <p:nvSpPr>
          <p:cNvPr id="5" name="Inhaltsplatzhalter 10"/>
          <p:cNvSpPr>
            <a:spLocks noGrp="1"/>
          </p:cNvSpPr>
          <p:nvPr>
            <p:ph sz="quarter" idx="11" hasCustomPrompt="1"/>
          </p:nvPr>
        </p:nvSpPr>
        <p:spPr>
          <a:xfrm>
            <a:off x="7895034" y="6585551"/>
            <a:ext cx="1263322" cy="288801"/>
          </a:xfrm>
        </p:spPr>
        <p:txBody>
          <a:bodyPr/>
          <a:lstStyle>
            <a:lvl1pPr marL="0" indent="0" algn="r">
              <a:buNone/>
              <a:defRPr sz="1108" baseline="0"/>
            </a:lvl1pPr>
          </a:lstStyle>
          <a:p>
            <a:pPr lvl="0"/>
            <a:r>
              <a:rPr lang="de-CH" dirty="0" smtClean="0"/>
              <a:t>(Name Jahr, S.X)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8019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15023" y="381000"/>
            <a:ext cx="7467600" cy="383704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4" name="Inhaltsplatzhalter 5"/>
          <p:cNvSpPr>
            <a:spLocks noGrp="1"/>
          </p:cNvSpPr>
          <p:nvPr>
            <p:ph sz="quarter" idx="10" hasCustomPrompt="1"/>
          </p:nvPr>
        </p:nvSpPr>
        <p:spPr>
          <a:xfrm>
            <a:off x="1315824" y="764705"/>
            <a:ext cx="7510187" cy="431825"/>
          </a:xfrm>
        </p:spPr>
        <p:txBody>
          <a:bodyPr/>
          <a:lstStyle>
            <a:lvl1pPr marL="0" indent="0">
              <a:buNone/>
              <a:defRPr sz="2215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 smtClean="0"/>
              <a:t>Untertitel</a:t>
            </a:r>
            <a:endParaRPr lang="de-CH" dirty="0"/>
          </a:p>
        </p:txBody>
      </p:sp>
      <p:sp>
        <p:nvSpPr>
          <p:cNvPr id="5" name="Inhaltsplatzhalter 10"/>
          <p:cNvSpPr>
            <a:spLocks noGrp="1"/>
          </p:cNvSpPr>
          <p:nvPr>
            <p:ph sz="quarter" idx="11" hasCustomPrompt="1"/>
          </p:nvPr>
        </p:nvSpPr>
        <p:spPr>
          <a:xfrm>
            <a:off x="7895034" y="6585551"/>
            <a:ext cx="1263322" cy="288801"/>
          </a:xfrm>
        </p:spPr>
        <p:txBody>
          <a:bodyPr/>
          <a:lstStyle>
            <a:lvl1pPr marL="0" indent="0" algn="r">
              <a:buNone/>
              <a:defRPr sz="1108" baseline="0"/>
            </a:lvl1pPr>
          </a:lstStyle>
          <a:p>
            <a:pPr lvl="0"/>
            <a:r>
              <a:rPr lang="de-CH" dirty="0" smtClean="0"/>
              <a:t>(Name Jahr, S.X)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51802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7"/>
          <p:cNvSpPr>
            <a:spLocks noChangeArrowheads="1"/>
          </p:cNvSpPr>
          <p:nvPr userDrawn="1"/>
        </p:nvSpPr>
        <p:spPr bwMode="auto">
          <a:xfrm>
            <a:off x="0" y="0"/>
            <a:ext cx="9144000" cy="895350"/>
          </a:xfrm>
          <a:prstGeom prst="rect">
            <a:avLst/>
          </a:prstGeom>
          <a:solidFill>
            <a:srgbClr val="E5E5E5"/>
          </a:solidFill>
          <a:ln>
            <a:noFill/>
          </a:ln>
          <a:extLst/>
        </p:spPr>
        <p:txBody>
          <a:bodyPr wrap="none" anchor="ctr"/>
          <a:lstStyle/>
          <a:p>
            <a:pPr defTabSz="957263"/>
            <a:endParaRPr lang="de-DE">
              <a:solidFill>
                <a:srgbClr val="0B3B8C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8948" y="113790"/>
            <a:ext cx="7900736" cy="71997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</a:t>
            </a:r>
            <a:endParaRPr lang="de-CH" dirty="0"/>
          </a:p>
        </p:txBody>
      </p:sp>
      <p:pic>
        <p:nvPicPr>
          <p:cNvPr id="8" name="Picture 7" descr="KMU-HSG_v10pz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8659" y="3660209"/>
            <a:ext cx="556955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Bild 11" descr="KMU-HSG_Logo.ai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07" t="37641" r="72459" b="33082"/>
          <a:stretch/>
        </p:blipFill>
        <p:spPr>
          <a:xfrm>
            <a:off x="136770" y="146551"/>
            <a:ext cx="595924" cy="683847"/>
          </a:xfrm>
          <a:prstGeom prst="rect">
            <a:avLst/>
          </a:prstGeom>
        </p:spPr>
      </p:pic>
      <p:sp>
        <p:nvSpPr>
          <p:cNvPr id="13" name="Textfeld 12"/>
          <p:cNvSpPr txBox="1">
            <a:spLocks noChangeArrowheads="1"/>
          </p:cNvSpPr>
          <p:nvPr userDrawn="1"/>
        </p:nvSpPr>
        <p:spPr bwMode="auto">
          <a:xfrm>
            <a:off x="6942406" y="6453188"/>
            <a:ext cx="1884169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9pPr>
          </a:lstStyle>
          <a:p>
            <a:pPr algn="r">
              <a:lnSpc>
                <a:spcPct val="120000"/>
              </a:lnSpc>
              <a:defRPr/>
            </a:pPr>
            <a:r>
              <a:rPr lang="de-CH" sz="900" dirty="0" smtClean="0">
                <a:solidFill>
                  <a:srgbClr val="000000"/>
                </a:solidFill>
              </a:rPr>
              <a:t>I  S. </a:t>
            </a:r>
            <a:fld id="{BD49DB5F-1BFA-0F4D-A174-BD50BC31B8C4}" type="slidenum">
              <a:rPr lang="de-CH" sz="900" smtClean="0">
                <a:solidFill>
                  <a:srgbClr val="000000"/>
                </a:solidFill>
              </a:rPr>
              <a:pPr algn="r">
                <a:lnSpc>
                  <a:spcPct val="120000"/>
                </a:lnSpc>
                <a:defRPr/>
              </a:pPr>
              <a:t>‹Nr.›</a:t>
            </a:fld>
            <a:endParaRPr lang="de-DE" sz="900" dirty="0" smtClean="0">
              <a:solidFill>
                <a:srgbClr val="000000"/>
              </a:solidFill>
            </a:endParaRPr>
          </a:p>
        </p:txBody>
      </p:sp>
      <p:cxnSp>
        <p:nvCxnSpPr>
          <p:cNvPr id="14" name="Gerade Verbindung 7"/>
          <p:cNvCxnSpPr>
            <a:cxnSpLocks noChangeShapeType="1"/>
          </p:cNvCxnSpPr>
          <p:nvPr userDrawn="1"/>
        </p:nvCxnSpPr>
        <p:spPr bwMode="auto">
          <a:xfrm>
            <a:off x="-9525" y="6453188"/>
            <a:ext cx="9183688" cy="0"/>
          </a:xfrm>
          <a:prstGeom prst="line">
            <a:avLst/>
          </a:prstGeom>
          <a:noFill/>
          <a:ln w="3175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 Box 63"/>
          <p:cNvSpPr txBox="1">
            <a:spLocks noChangeArrowheads="1"/>
          </p:cNvSpPr>
          <p:nvPr userDrawn="1"/>
        </p:nvSpPr>
        <p:spPr bwMode="auto">
          <a:xfrm>
            <a:off x="273050" y="6529153"/>
            <a:ext cx="4984750" cy="1249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8000" tIns="18000" rIns="18000" bIns="18000" anchor="b">
            <a:spAutoFit/>
          </a:bodyPr>
          <a:lstStyle>
            <a:lvl1pPr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9pPr>
          </a:lstStyle>
          <a:p>
            <a:pPr algn="l">
              <a:lnSpc>
                <a:spcPct val="60000"/>
              </a:lnSpc>
              <a:spcAft>
                <a:spcPct val="15000"/>
              </a:spcAft>
              <a:buSzPct val="70000"/>
              <a:buFont typeface="Wingdings" charset="0"/>
              <a:buNone/>
              <a:defRPr/>
            </a:pPr>
            <a:r>
              <a:rPr lang="de-CH" altLang="ja-JP" sz="900" dirty="0" smtClean="0">
                <a:solidFill>
                  <a:srgbClr val="000000"/>
                </a:solidFill>
                <a:latin typeface="Arial" charset="0"/>
                <a:ea typeface="STKaiti" charset="0"/>
                <a:cs typeface="Arial" charset="0"/>
              </a:rPr>
              <a:t>Vorstellung </a:t>
            </a:r>
            <a:r>
              <a:rPr lang="de-CH" altLang="ja-JP" sz="900" dirty="0" err="1" smtClean="0">
                <a:solidFill>
                  <a:srgbClr val="000000"/>
                </a:solidFill>
                <a:latin typeface="Arial" charset="0"/>
                <a:ea typeface="STKaiti" charset="0"/>
                <a:cs typeface="Arial" charset="0"/>
              </a:rPr>
              <a:t>FörderVerein</a:t>
            </a:r>
            <a:r>
              <a:rPr lang="de-CH" altLang="ja-JP" sz="900" baseline="0" dirty="0" smtClean="0">
                <a:solidFill>
                  <a:srgbClr val="000000"/>
                </a:solidFill>
                <a:latin typeface="Arial" charset="0"/>
                <a:ea typeface="STKaiti" charset="0"/>
                <a:cs typeface="Arial" charset="0"/>
              </a:rPr>
              <a:t> KMU-HSG</a:t>
            </a:r>
            <a:r>
              <a:rPr lang="de-CH" altLang="ja-JP" sz="900" dirty="0" smtClean="0">
                <a:solidFill>
                  <a:srgbClr val="000000"/>
                </a:solidFill>
                <a:latin typeface="Arial" charset="0"/>
                <a:ea typeface="STKaiti" charset="0"/>
                <a:cs typeface="Arial" charset="0"/>
              </a:rPr>
              <a:t> 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0"/>
          </p:nvPr>
        </p:nvSpPr>
        <p:spPr>
          <a:xfrm>
            <a:off x="866775" y="1209675"/>
            <a:ext cx="7529513" cy="4887913"/>
          </a:xfrm>
          <a:prstGeom prst="rect">
            <a:avLst/>
          </a:prstGeom>
        </p:spPr>
        <p:txBody>
          <a:bodyPr vert="horz"/>
          <a:lstStyle>
            <a:lvl1pPr marL="234950" indent="-234950">
              <a:lnSpc>
                <a:spcPct val="110000"/>
              </a:lnSpc>
              <a:buClr>
                <a:srgbClr val="0E6E36"/>
              </a:buClr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 marL="460375" indent="-223838">
              <a:lnSpc>
                <a:spcPct val="110000"/>
              </a:lnSpc>
              <a:buClr>
                <a:srgbClr val="0E6E36"/>
              </a:buClr>
              <a:buFont typeface="Wingdings" charset="2"/>
              <a:buChar char="§"/>
              <a:defRPr sz="2400">
                <a:latin typeface="Arial"/>
                <a:cs typeface="Arial"/>
              </a:defRPr>
            </a:lvl2pPr>
            <a:lvl3pPr marL="685800" indent="-223838">
              <a:lnSpc>
                <a:spcPct val="110000"/>
              </a:lnSpc>
              <a:buClr>
                <a:srgbClr val="0E6E36"/>
              </a:buClr>
              <a:buFont typeface="Wingdings" charset="2"/>
              <a:buChar char="§"/>
              <a:defRPr sz="2000">
                <a:latin typeface="Arial"/>
                <a:cs typeface="Arial"/>
              </a:defRPr>
            </a:lvl3pPr>
            <a:lvl4pPr marL="890588" indent="-203200">
              <a:lnSpc>
                <a:spcPct val="110000"/>
              </a:lnSpc>
              <a:buClr>
                <a:srgbClr val="0E6E36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4pPr>
            <a:lvl5pPr marL="1095375" indent="-203200">
              <a:lnSpc>
                <a:spcPct val="110000"/>
              </a:lnSpc>
              <a:buClr>
                <a:srgbClr val="0E6E36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71707" y="6159500"/>
            <a:ext cx="8132763" cy="271463"/>
          </a:xfrm>
          <a:prstGeom prst="rect">
            <a:avLst/>
          </a:prstGeom>
        </p:spPr>
        <p:txBody>
          <a:bodyPr vert="horz" anchor="b" anchorCtr="0"/>
          <a:lstStyle>
            <a:lvl1pPr marL="0" indent="0" algn="l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CH" dirty="0" smtClean="0"/>
              <a:t>Quellen einfügen</a:t>
            </a:r>
          </a:p>
        </p:txBody>
      </p:sp>
    </p:spTree>
    <p:extLst>
      <p:ext uri="{BB962C8B-B14F-4D97-AF65-F5344CB8AC3E}">
        <p14:creationId xmlns:p14="http://schemas.microsoft.com/office/powerpoint/2010/main" val="275450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7"/>
          <p:cNvSpPr>
            <a:spLocks noChangeArrowheads="1"/>
          </p:cNvSpPr>
          <p:nvPr userDrawn="1"/>
        </p:nvSpPr>
        <p:spPr bwMode="auto">
          <a:xfrm>
            <a:off x="0" y="0"/>
            <a:ext cx="9144000" cy="895350"/>
          </a:xfrm>
          <a:prstGeom prst="rect">
            <a:avLst/>
          </a:prstGeom>
          <a:solidFill>
            <a:srgbClr val="E5E5E5"/>
          </a:solidFill>
          <a:ln>
            <a:noFill/>
          </a:ln>
          <a:extLst/>
        </p:spPr>
        <p:txBody>
          <a:bodyPr wrap="none" anchor="ctr"/>
          <a:lstStyle/>
          <a:p>
            <a:pPr defTabSz="957263"/>
            <a:endParaRPr lang="de-DE">
              <a:solidFill>
                <a:srgbClr val="0B3B8C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8948" y="113790"/>
            <a:ext cx="7900736" cy="71997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</a:t>
            </a:r>
            <a:endParaRPr lang="de-CH" dirty="0"/>
          </a:p>
        </p:txBody>
      </p:sp>
      <p:pic>
        <p:nvPicPr>
          <p:cNvPr id="8" name="Picture 7" descr="KMU-HSG_v10pz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8659" y="3660209"/>
            <a:ext cx="556955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Bild 11" descr="KMU-HSG_Logo.ai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07" t="37641" r="72459" b="33082"/>
          <a:stretch/>
        </p:blipFill>
        <p:spPr>
          <a:xfrm>
            <a:off x="136770" y="146551"/>
            <a:ext cx="595924" cy="683847"/>
          </a:xfrm>
          <a:prstGeom prst="rect">
            <a:avLst/>
          </a:prstGeom>
        </p:spPr>
      </p:pic>
      <p:sp>
        <p:nvSpPr>
          <p:cNvPr id="13" name="Textfeld 12"/>
          <p:cNvSpPr txBox="1">
            <a:spLocks noChangeArrowheads="1"/>
          </p:cNvSpPr>
          <p:nvPr userDrawn="1"/>
        </p:nvSpPr>
        <p:spPr bwMode="auto">
          <a:xfrm>
            <a:off x="6942406" y="6453188"/>
            <a:ext cx="1884169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9pPr>
          </a:lstStyle>
          <a:p>
            <a:pPr algn="r">
              <a:lnSpc>
                <a:spcPct val="120000"/>
              </a:lnSpc>
              <a:defRPr/>
            </a:pPr>
            <a:r>
              <a:rPr lang="de-CH" sz="900" dirty="0" smtClean="0">
                <a:solidFill>
                  <a:srgbClr val="000000"/>
                </a:solidFill>
              </a:rPr>
              <a:t>I  S. </a:t>
            </a:r>
            <a:fld id="{BD49DB5F-1BFA-0F4D-A174-BD50BC31B8C4}" type="slidenum">
              <a:rPr lang="de-CH" sz="900" smtClean="0">
                <a:solidFill>
                  <a:srgbClr val="000000"/>
                </a:solidFill>
              </a:rPr>
              <a:pPr algn="r">
                <a:lnSpc>
                  <a:spcPct val="120000"/>
                </a:lnSpc>
                <a:defRPr/>
              </a:pPr>
              <a:t>‹Nr.›</a:t>
            </a:fld>
            <a:endParaRPr lang="de-DE" sz="900" dirty="0" smtClean="0">
              <a:solidFill>
                <a:srgbClr val="000000"/>
              </a:solidFill>
            </a:endParaRPr>
          </a:p>
        </p:txBody>
      </p:sp>
      <p:cxnSp>
        <p:nvCxnSpPr>
          <p:cNvPr id="14" name="Gerade Verbindung 7"/>
          <p:cNvCxnSpPr>
            <a:cxnSpLocks noChangeShapeType="1"/>
          </p:cNvCxnSpPr>
          <p:nvPr userDrawn="1"/>
        </p:nvCxnSpPr>
        <p:spPr bwMode="auto">
          <a:xfrm>
            <a:off x="-39688" y="6453188"/>
            <a:ext cx="9183688" cy="0"/>
          </a:xfrm>
          <a:prstGeom prst="line">
            <a:avLst/>
          </a:prstGeom>
          <a:noFill/>
          <a:ln w="3175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 Box 63"/>
          <p:cNvSpPr txBox="1">
            <a:spLocks noChangeArrowheads="1"/>
          </p:cNvSpPr>
          <p:nvPr userDrawn="1"/>
        </p:nvSpPr>
        <p:spPr bwMode="auto">
          <a:xfrm>
            <a:off x="273050" y="6529153"/>
            <a:ext cx="4984750" cy="1249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8000" tIns="18000" rIns="18000" bIns="18000" anchor="b">
            <a:spAutoFit/>
          </a:bodyPr>
          <a:lstStyle>
            <a:lvl1pPr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9pPr>
          </a:lstStyle>
          <a:p>
            <a:pPr algn="l">
              <a:lnSpc>
                <a:spcPct val="60000"/>
              </a:lnSpc>
              <a:spcAft>
                <a:spcPct val="15000"/>
              </a:spcAft>
              <a:buSzPct val="70000"/>
              <a:buFont typeface="Wingdings" charset="0"/>
              <a:buNone/>
              <a:defRPr/>
            </a:pPr>
            <a:r>
              <a:rPr lang="de-CH" altLang="ja-JP" sz="900" dirty="0" smtClean="0">
                <a:solidFill>
                  <a:srgbClr val="000000"/>
                </a:solidFill>
                <a:latin typeface="Arial" charset="0"/>
                <a:ea typeface="STKaiti" charset="0"/>
                <a:cs typeface="Arial" charset="0"/>
              </a:rPr>
              <a:t>Vorstellung </a:t>
            </a:r>
            <a:r>
              <a:rPr lang="de-CH" altLang="ja-JP" sz="900" dirty="0" err="1" smtClean="0">
                <a:solidFill>
                  <a:srgbClr val="000000"/>
                </a:solidFill>
                <a:latin typeface="Arial" charset="0"/>
                <a:ea typeface="STKaiti" charset="0"/>
                <a:cs typeface="Arial" charset="0"/>
              </a:rPr>
              <a:t>FörderVerein</a:t>
            </a:r>
            <a:r>
              <a:rPr lang="de-CH" altLang="ja-JP" sz="900" baseline="0" dirty="0" smtClean="0">
                <a:solidFill>
                  <a:srgbClr val="000000"/>
                </a:solidFill>
                <a:latin typeface="Arial" charset="0"/>
                <a:ea typeface="STKaiti" charset="0"/>
                <a:cs typeface="Arial" charset="0"/>
              </a:rPr>
              <a:t> KMU-HSG</a:t>
            </a:r>
            <a:r>
              <a:rPr lang="de-CH" altLang="ja-JP" sz="900" dirty="0" smtClean="0">
                <a:solidFill>
                  <a:srgbClr val="000000"/>
                </a:solidFill>
                <a:latin typeface="Arial" charset="0"/>
                <a:ea typeface="STKaiti" charset="0"/>
                <a:cs typeface="Arial" charset="0"/>
              </a:rPr>
              <a:t> 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0"/>
          </p:nvPr>
        </p:nvSpPr>
        <p:spPr>
          <a:xfrm>
            <a:off x="866775" y="1209675"/>
            <a:ext cx="7529513" cy="4887913"/>
          </a:xfrm>
          <a:prstGeom prst="rect">
            <a:avLst/>
          </a:prstGeom>
        </p:spPr>
        <p:txBody>
          <a:bodyPr vert="horz"/>
          <a:lstStyle>
            <a:lvl1pPr marL="234950" indent="-234950">
              <a:lnSpc>
                <a:spcPct val="110000"/>
              </a:lnSpc>
              <a:buClr>
                <a:srgbClr val="0E6E36"/>
              </a:buClr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 marL="460375" indent="-223838">
              <a:lnSpc>
                <a:spcPct val="110000"/>
              </a:lnSpc>
              <a:buClr>
                <a:srgbClr val="0E6E36"/>
              </a:buClr>
              <a:buFont typeface="Wingdings" charset="2"/>
              <a:buChar char="§"/>
              <a:defRPr sz="2400">
                <a:latin typeface="Arial"/>
                <a:cs typeface="Arial"/>
              </a:defRPr>
            </a:lvl2pPr>
            <a:lvl3pPr marL="685800" indent="-223838">
              <a:lnSpc>
                <a:spcPct val="110000"/>
              </a:lnSpc>
              <a:buClr>
                <a:srgbClr val="0E6E36"/>
              </a:buClr>
              <a:buFont typeface="Wingdings" charset="2"/>
              <a:buChar char="§"/>
              <a:defRPr sz="2000">
                <a:latin typeface="Arial"/>
                <a:cs typeface="Arial"/>
              </a:defRPr>
            </a:lvl3pPr>
            <a:lvl4pPr marL="890588" indent="-203200">
              <a:lnSpc>
                <a:spcPct val="110000"/>
              </a:lnSpc>
              <a:buClr>
                <a:srgbClr val="0E6E36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4pPr>
            <a:lvl5pPr marL="1095375" indent="-203200">
              <a:lnSpc>
                <a:spcPct val="110000"/>
              </a:lnSpc>
              <a:buClr>
                <a:srgbClr val="0E6E36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71707" y="6159500"/>
            <a:ext cx="8132763" cy="271463"/>
          </a:xfrm>
          <a:prstGeom prst="rect">
            <a:avLst/>
          </a:prstGeom>
        </p:spPr>
        <p:txBody>
          <a:bodyPr vert="horz" anchor="b" anchorCtr="0"/>
          <a:lstStyle>
            <a:lvl1pPr marL="0" indent="0" algn="l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CH" dirty="0" smtClean="0"/>
              <a:t>Quellen einfügen</a:t>
            </a:r>
          </a:p>
        </p:txBody>
      </p:sp>
    </p:spTree>
    <p:extLst>
      <p:ext uri="{BB962C8B-B14F-4D97-AF65-F5344CB8AC3E}">
        <p14:creationId xmlns:p14="http://schemas.microsoft.com/office/powerpoint/2010/main" val="28937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lat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20900" y="2852738"/>
            <a:ext cx="6794500" cy="627062"/>
          </a:xfrm>
          <a:prstGeom prst="rect">
            <a:avLst/>
          </a:prstGeom>
        </p:spPr>
        <p:txBody>
          <a:bodyPr vert="horz"/>
          <a:lstStyle>
            <a:lvl1pPr>
              <a:defRPr sz="3600" b="1">
                <a:solidFill>
                  <a:srgbClr val="0F7833"/>
                </a:solidFill>
              </a:defRPr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pic>
        <p:nvPicPr>
          <p:cNvPr id="3" name="Bild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98" b="15789"/>
          <a:stretch/>
        </p:blipFill>
        <p:spPr>
          <a:xfrm>
            <a:off x="3530600" y="1549400"/>
            <a:ext cx="3073400" cy="1219200"/>
          </a:xfrm>
          <a:prstGeom prst="rect">
            <a:avLst/>
          </a:prstGeom>
        </p:spPr>
      </p:pic>
      <p:sp>
        <p:nvSpPr>
          <p:cNvPr id="4" name="Rectangle 23"/>
          <p:cNvSpPr>
            <a:spLocks noChangeArrowheads="1"/>
          </p:cNvSpPr>
          <p:nvPr userDrawn="1"/>
        </p:nvSpPr>
        <p:spPr bwMode="auto">
          <a:xfrm>
            <a:off x="0" y="0"/>
            <a:ext cx="1879600" cy="6858000"/>
          </a:xfrm>
          <a:prstGeom prst="rect">
            <a:avLst/>
          </a:prstGeom>
          <a:solidFill>
            <a:srgbClr val="C4CAD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" name="Group 33"/>
          <p:cNvGrpSpPr>
            <a:grpSpLocks/>
          </p:cNvGrpSpPr>
          <p:nvPr userDrawn="1"/>
        </p:nvGrpSpPr>
        <p:grpSpPr bwMode="auto">
          <a:xfrm>
            <a:off x="-36513" y="1557338"/>
            <a:ext cx="9190038" cy="1223962"/>
            <a:chOff x="-19" y="1482"/>
            <a:chExt cx="5785" cy="444"/>
          </a:xfrm>
        </p:grpSpPr>
        <p:sp>
          <p:nvSpPr>
            <p:cNvPr id="6" name="Rectangle 27"/>
            <p:cNvSpPr>
              <a:spLocks noChangeArrowheads="1"/>
            </p:cNvSpPr>
            <p:nvPr userDrawn="1"/>
          </p:nvSpPr>
          <p:spPr bwMode="auto">
            <a:xfrm>
              <a:off x="-19" y="1482"/>
              <a:ext cx="5785" cy="444"/>
            </a:xfrm>
            <a:prstGeom prst="rect">
              <a:avLst/>
            </a:prstGeom>
            <a:solidFill>
              <a:srgbClr val="007E3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" name="Rectangle 29"/>
            <p:cNvSpPr>
              <a:spLocks noChangeArrowheads="1"/>
            </p:cNvSpPr>
            <p:nvPr userDrawn="1"/>
          </p:nvSpPr>
          <p:spPr bwMode="auto">
            <a:xfrm>
              <a:off x="4558" y="1487"/>
              <a:ext cx="1202" cy="434"/>
            </a:xfrm>
            <a:prstGeom prst="rect">
              <a:avLst/>
            </a:prstGeom>
            <a:solidFill>
              <a:srgbClr val="007E3F">
                <a:alpha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" name="Rectangle 30"/>
            <p:cNvSpPr>
              <a:spLocks noChangeArrowheads="1"/>
            </p:cNvSpPr>
            <p:nvPr userDrawn="1"/>
          </p:nvSpPr>
          <p:spPr bwMode="auto">
            <a:xfrm>
              <a:off x="4785" y="1485"/>
              <a:ext cx="975" cy="436"/>
            </a:xfrm>
            <a:prstGeom prst="rect">
              <a:avLst/>
            </a:prstGeom>
            <a:solidFill>
              <a:srgbClr val="007E3F">
                <a:alpha val="7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9" name="Rectangle 43"/>
          <p:cNvSpPr>
            <a:spLocks noChangeArrowheads="1"/>
          </p:cNvSpPr>
          <p:nvPr userDrawn="1"/>
        </p:nvSpPr>
        <p:spPr bwMode="auto">
          <a:xfrm>
            <a:off x="3533775" y="1557338"/>
            <a:ext cx="1584325" cy="1223962"/>
          </a:xfrm>
          <a:prstGeom prst="rect">
            <a:avLst/>
          </a:prstGeom>
          <a:solidFill>
            <a:srgbClr val="007E3F">
              <a:alpha val="5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11" name="Bild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6434" y="1536700"/>
            <a:ext cx="4237566" cy="1244600"/>
          </a:xfrm>
          <a:prstGeom prst="rect">
            <a:avLst/>
          </a:prstGeom>
        </p:spPr>
      </p:pic>
      <p:pic>
        <p:nvPicPr>
          <p:cNvPr id="12" name="Bild 1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9600" y="1549400"/>
            <a:ext cx="3022600" cy="124460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2101321" y="3572255"/>
            <a:ext cx="5696479" cy="4917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rgbClr val="0F783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 dirty="0" smtClean="0"/>
              <a:t>Master-Untertitelformat bearbeiten</a:t>
            </a:r>
            <a:endParaRPr lang="de-CH" noProof="0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2095500" y="4140200"/>
            <a:ext cx="5702300" cy="6731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/>
            </a:lvl1pPr>
          </a:lstStyle>
          <a:p>
            <a:pPr marL="0" indent="0"/>
            <a:r>
              <a:rPr lang="de-CH" dirty="0" smtClean="0">
                <a:solidFill>
                  <a:srgbClr val="0F7833"/>
                </a:solidFill>
              </a:rPr>
              <a:t>&lt;Ort&gt;, &lt;Datum&gt; </a:t>
            </a:r>
          </a:p>
          <a:p>
            <a:pPr marL="0" indent="0"/>
            <a:r>
              <a:rPr lang="de-CH" dirty="0" smtClean="0">
                <a:solidFill>
                  <a:srgbClr val="0F7833"/>
                </a:solidFill>
              </a:rPr>
              <a:t>KMU-Institut, Universität </a:t>
            </a:r>
            <a:r>
              <a:rPr lang="de-CH" dirty="0" err="1" smtClean="0">
                <a:solidFill>
                  <a:srgbClr val="0F7833"/>
                </a:solidFill>
              </a:rPr>
              <a:t>St.Gallen</a:t>
            </a:r>
            <a:r>
              <a:rPr lang="de-CH" dirty="0" smtClean="0">
                <a:solidFill>
                  <a:srgbClr val="0F7833"/>
                </a:solidFill>
              </a:rPr>
              <a:t> </a:t>
            </a:r>
            <a:endParaRPr lang="de-CH" dirty="0">
              <a:solidFill>
                <a:srgbClr val="0F7833"/>
              </a:solidFill>
            </a:endParaRP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902" y="5295901"/>
            <a:ext cx="2869523" cy="88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814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7"/>
          <p:cNvSpPr>
            <a:spLocks noChangeArrowheads="1"/>
          </p:cNvSpPr>
          <p:nvPr userDrawn="1"/>
        </p:nvSpPr>
        <p:spPr bwMode="auto">
          <a:xfrm>
            <a:off x="0" y="0"/>
            <a:ext cx="9144000" cy="895350"/>
          </a:xfrm>
          <a:prstGeom prst="rect">
            <a:avLst/>
          </a:prstGeom>
          <a:solidFill>
            <a:srgbClr val="E5E5E5"/>
          </a:solidFill>
          <a:ln>
            <a:noFill/>
          </a:ln>
          <a:extLst/>
        </p:spPr>
        <p:txBody>
          <a:bodyPr wrap="none" anchor="ctr"/>
          <a:lstStyle/>
          <a:p>
            <a:pPr defTabSz="957263"/>
            <a:endParaRPr lang="de-DE">
              <a:solidFill>
                <a:srgbClr val="0B3B8C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8948" y="113790"/>
            <a:ext cx="7900736" cy="71997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</a:t>
            </a:r>
            <a:endParaRPr lang="de-CH" dirty="0"/>
          </a:p>
        </p:txBody>
      </p:sp>
      <p:pic>
        <p:nvPicPr>
          <p:cNvPr id="8" name="Picture 7" descr="KMU-HSG_v10pz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8659" y="3660209"/>
            <a:ext cx="556955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Bild 11" descr="KMU-HSG_Logo.ai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07" t="37641" r="72459" b="33082"/>
          <a:stretch/>
        </p:blipFill>
        <p:spPr>
          <a:xfrm>
            <a:off x="136770" y="146551"/>
            <a:ext cx="595924" cy="683847"/>
          </a:xfrm>
          <a:prstGeom prst="rect">
            <a:avLst/>
          </a:prstGeom>
        </p:spPr>
      </p:pic>
      <p:sp>
        <p:nvSpPr>
          <p:cNvPr id="13" name="Textfeld 12"/>
          <p:cNvSpPr txBox="1">
            <a:spLocks noChangeArrowheads="1"/>
          </p:cNvSpPr>
          <p:nvPr userDrawn="1"/>
        </p:nvSpPr>
        <p:spPr bwMode="auto">
          <a:xfrm>
            <a:off x="6942406" y="6453188"/>
            <a:ext cx="1884169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9pPr>
          </a:lstStyle>
          <a:p>
            <a:pPr algn="r">
              <a:lnSpc>
                <a:spcPct val="120000"/>
              </a:lnSpc>
              <a:defRPr/>
            </a:pPr>
            <a:r>
              <a:rPr lang="de-CH" sz="900" dirty="0" smtClean="0">
                <a:solidFill>
                  <a:srgbClr val="000000"/>
                </a:solidFill>
              </a:rPr>
              <a:t>I  S. </a:t>
            </a:r>
            <a:fld id="{BD49DB5F-1BFA-0F4D-A174-BD50BC31B8C4}" type="slidenum">
              <a:rPr lang="de-CH" sz="900" smtClean="0">
                <a:solidFill>
                  <a:srgbClr val="000000"/>
                </a:solidFill>
              </a:rPr>
              <a:pPr algn="r">
                <a:lnSpc>
                  <a:spcPct val="120000"/>
                </a:lnSpc>
                <a:defRPr/>
              </a:pPr>
              <a:t>‹Nr.›</a:t>
            </a:fld>
            <a:endParaRPr lang="de-DE" sz="900" dirty="0" smtClean="0">
              <a:solidFill>
                <a:srgbClr val="000000"/>
              </a:solidFill>
            </a:endParaRPr>
          </a:p>
        </p:txBody>
      </p:sp>
      <p:cxnSp>
        <p:nvCxnSpPr>
          <p:cNvPr id="14" name="Gerade Verbindung 7"/>
          <p:cNvCxnSpPr>
            <a:cxnSpLocks noChangeShapeType="1"/>
          </p:cNvCxnSpPr>
          <p:nvPr userDrawn="1"/>
        </p:nvCxnSpPr>
        <p:spPr bwMode="auto">
          <a:xfrm>
            <a:off x="-39688" y="6453188"/>
            <a:ext cx="9183688" cy="0"/>
          </a:xfrm>
          <a:prstGeom prst="line">
            <a:avLst/>
          </a:prstGeom>
          <a:noFill/>
          <a:ln w="3175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 Box 63"/>
          <p:cNvSpPr txBox="1">
            <a:spLocks noChangeArrowheads="1"/>
          </p:cNvSpPr>
          <p:nvPr userDrawn="1"/>
        </p:nvSpPr>
        <p:spPr bwMode="auto">
          <a:xfrm>
            <a:off x="273050" y="6529153"/>
            <a:ext cx="4984750" cy="1249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8000" tIns="18000" rIns="18000" bIns="18000" anchor="b">
            <a:spAutoFit/>
          </a:bodyPr>
          <a:lstStyle>
            <a:lvl1pPr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9pPr>
          </a:lstStyle>
          <a:p>
            <a:pPr algn="l">
              <a:lnSpc>
                <a:spcPct val="60000"/>
              </a:lnSpc>
              <a:spcAft>
                <a:spcPct val="15000"/>
              </a:spcAft>
              <a:buSzPct val="70000"/>
              <a:buFont typeface="Wingdings" charset="0"/>
              <a:buNone/>
              <a:defRPr/>
            </a:pPr>
            <a:r>
              <a:rPr lang="de-CH" altLang="ja-JP" sz="900" dirty="0" smtClean="0">
                <a:solidFill>
                  <a:srgbClr val="000000"/>
                </a:solidFill>
                <a:latin typeface="Arial" charset="0"/>
                <a:ea typeface="STKaiti" charset="0"/>
                <a:cs typeface="Arial" charset="0"/>
              </a:rPr>
              <a:t>Vorstellung </a:t>
            </a:r>
            <a:r>
              <a:rPr lang="de-CH" altLang="ja-JP" sz="900" dirty="0" err="1" smtClean="0">
                <a:solidFill>
                  <a:srgbClr val="000000"/>
                </a:solidFill>
                <a:latin typeface="Arial" charset="0"/>
                <a:ea typeface="STKaiti" charset="0"/>
                <a:cs typeface="Arial" charset="0"/>
              </a:rPr>
              <a:t>FörderVerein</a:t>
            </a:r>
            <a:r>
              <a:rPr lang="de-CH" altLang="ja-JP" sz="900" baseline="0" dirty="0" smtClean="0">
                <a:solidFill>
                  <a:srgbClr val="000000"/>
                </a:solidFill>
                <a:latin typeface="Arial" charset="0"/>
                <a:ea typeface="STKaiti" charset="0"/>
                <a:cs typeface="Arial" charset="0"/>
              </a:rPr>
              <a:t> KMU-HSG</a:t>
            </a:r>
            <a:r>
              <a:rPr lang="de-CH" altLang="ja-JP" sz="900" dirty="0" smtClean="0">
                <a:solidFill>
                  <a:srgbClr val="000000"/>
                </a:solidFill>
                <a:latin typeface="Arial" charset="0"/>
                <a:ea typeface="STKaiti" charset="0"/>
                <a:cs typeface="Arial" charset="0"/>
              </a:rPr>
              <a:t> 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0"/>
          </p:nvPr>
        </p:nvSpPr>
        <p:spPr>
          <a:xfrm>
            <a:off x="866775" y="1209675"/>
            <a:ext cx="7529513" cy="4887913"/>
          </a:xfrm>
          <a:prstGeom prst="rect">
            <a:avLst/>
          </a:prstGeom>
        </p:spPr>
        <p:txBody>
          <a:bodyPr vert="horz"/>
          <a:lstStyle>
            <a:lvl1pPr marL="234950" indent="-234950">
              <a:lnSpc>
                <a:spcPct val="110000"/>
              </a:lnSpc>
              <a:buClr>
                <a:srgbClr val="0E6E36"/>
              </a:buClr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 marL="460375" indent="-223838">
              <a:lnSpc>
                <a:spcPct val="110000"/>
              </a:lnSpc>
              <a:buClr>
                <a:srgbClr val="0E6E36"/>
              </a:buClr>
              <a:buFont typeface="Wingdings" charset="2"/>
              <a:buChar char="§"/>
              <a:defRPr sz="2400">
                <a:latin typeface="Arial"/>
                <a:cs typeface="Arial"/>
              </a:defRPr>
            </a:lvl2pPr>
            <a:lvl3pPr marL="685800" indent="-223838">
              <a:lnSpc>
                <a:spcPct val="110000"/>
              </a:lnSpc>
              <a:buClr>
                <a:srgbClr val="0E6E36"/>
              </a:buClr>
              <a:buFont typeface="Wingdings" charset="2"/>
              <a:buChar char="§"/>
              <a:defRPr sz="2000">
                <a:latin typeface="Arial"/>
                <a:cs typeface="Arial"/>
              </a:defRPr>
            </a:lvl3pPr>
            <a:lvl4pPr marL="890588" indent="-203200">
              <a:lnSpc>
                <a:spcPct val="110000"/>
              </a:lnSpc>
              <a:buClr>
                <a:srgbClr val="0E6E36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4pPr>
            <a:lvl5pPr marL="1095375" indent="-203200">
              <a:lnSpc>
                <a:spcPct val="110000"/>
              </a:lnSpc>
              <a:buClr>
                <a:srgbClr val="0E6E36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71707" y="6159500"/>
            <a:ext cx="8132763" cy="271463"/>
          </a:xfrm>
          <a:prstGeom prst="rect">
            <a:avLst/>
          </a:prstGeom>
        </p:spPr>
        <p:txBody>
          <a:bodyPr vert="horz" anchor="b" anchorCtr="0"/>
          <a:lstStyle>
            <a:lvl1pPr marL="0" indent="0" algn="l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CH" dirty="0" smtClean="0"/>
              <a:t>Quellen einfügen</a:t>
            </a:r>
          </a:p>
        </p:txBody>
      </p:sp>
    </p:spTree>
    <p:extLst>
      <p:ext uri="{BB962C8B-B14F-4D97-AF65-F5344CB8AC3E}">
        <p14:creationId xmlns:p14="http://schemas.microsoft.com/office/powerpoint/2010/main" val="223372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blat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18" t="19725" r="-1" b="9538"/>
          <a:stretch/>
        </p:blipFill>
        <p:spPr>
          <a:xfrm>
            <a:off x="0" y="-29316"/>
            <a:ext cx="9180514" cy="5223145"/>
          </a:xfrm>
          <a:prstGeom prst="rect">
            <a:avLst/>
          </a:prstGeom>
        </p:spPr>
      </p:pic>
      <p:sp>
        <p:nvSpPr>
          <p:cNvPr id="4" name="Rechteck 5"/>
          <p:cNvSpPr>
            <a:spLocks noChangeArrowheads="1"/>
          </p:cNvSpPr>
          <p:nvPr userDrawn="1"/>
        </p:nvSpPr>
        <p:spPr bwMode="auto">
          <a:xfrm>
            <a:off x="0" y="4451350"/>
            <a:ext cx="9144000" cy="2406650"/>
          </a:xfrm>
          <a:prstGeom prst="rect">
            <a:avLst/>
          </a:prstGeom>
          <a:solidFill>
            <a:srgbClr val="007E3F"/>
          </a:solidFill>
          <a:ln w="12700">
            <a:solidFill>
              <a:srgbClr val="0D682D"/>
            </a:solidFill>
            <a:round/>
            <a:headEnd/>
            <a:tailEnd/>
          </a:ln>
        </p:spPr>
        <p:txBody>
          <a:bodyPr anchor="ctr"/>
          <a:lstStyle/>
          <a:p>
            <a:pPr defTabSz="762000"/>
            <a:endParaRPr lang="de-DE">
              <a:solidFill>
                <a:srgbClr val="0D682D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18622" y="4666082"/>
            <a:ext cx="8065554" cy="92333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000" b="1" baseline="0">
                <a:solidFill>
                  <a:srgbClr val="FFFFFF"/>
                </a:solidFill>
              </a:defRPr>
            </a:lvl1pPr>
          </a:lstStyle>
          <a:p>
            <a:r>
              <a:rPr lang="de-CH" noProof="0" dirty="0" smtClean="0"/>
              <a:t>Mastertitelformat bearbeiten</a:t>
            </a:r>
            <a:endParaRPr lang="de-CH" noProof="0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818621" y="5814299"/>
            <a:ext cx="8066320" cy="2462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 dirty="0" smtClean="0"/>
              <a:t>Master-Untertitelformat bearbeiten</a:t>
            </a:r>
            <a:endParaRPr lang="de-CH" noProof="0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21181"/>
            <a:ext cx="3522031" cy="108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930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nhaltsplatzhalter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18" t="9538" b="9538"/>
          <a:stretch>
            <a:fillRect/>
          </a:stretch>
        </p:blipFill>
        <p:spPr>
          <a:xfrm>
            <a:off x="0" y="882650"/>
            <a:ext cx="9180513" cy="5975350"/>
          </a:xfrm>
          <a:prstGeom prst="rect">
            <a:avLst/>
          </a:prstGeom>
        </p:spPr>
      </p:pic>
      <p:sp>
        <p:nvSpPr>
          <p:cNvPr id="20" name="Rectangle 57"/>
          <p:cNvSpPr>
            <a:spLocks noChangeArrowheads="1"/>
          </p:cNvSpPr>
          <p:nvPr userDrawn="1"/>
        </p:nvSpPr>
        <p:spPr bwMode="auto">
          <a:xfrm>
            <a:off x="0" y="0"/>
            <a:ext cx="9144000" cy="895350"/>
          </a:xfrm>
          <a:prstGeom prst="rect">
            <a:avLst/>
          </a:prstGeom>
          <a:solidFill>
            <a:srgbClr val="E5E5E5"/>
          </a:solidFill>
          <a:ln>
            <a:noFill/>
          </a:ln>
          <a:extLst/>
        </p:spPr>
        <p:txBody>
          <a:bodyPr wrap="none" anchor="ctr"/>
          <a:lstStyle/>
          <a:p>
            <a:pPr defTabSz="957263"/>
            <a:endParaRPr lang="de-DE">
              <a:solidFill>
                <a:srgbClr val="0B3B8C"/>
              </a:solidFill>
            </a:endParaRPr>
          </a:p>
        </p:txBody>
      </p:sp>
      <p:sp>
        <p:nvSpPr>
          <p:cNvPr id="21" name="Titel 1"/>
          <p:cNvSpPr>
            <a:spLocks noGrp="1"/>
          </p:cNvSpPr>
          <p:nvPr>
            <p:ph type="title" hasCustomPrompt="1"/>
          </p:nvPr>
        </p:nvSpPr>
        <p:spPr>
          <a:xfrm>
            <a:off x="868948" y="113790"/>
            <a:ext cx="7900736" cy="71997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Herzlichen Dank</a:t>
            </a:r>
            <a:br>
              <a:rPr lang="de-DE" dirty="0" smtClean="0"/>
            </a:br>
            <a:r>
              <a:rPr lang="de-DE" dirty="0" smtClean="0"/>
              <a:t>Ihr CFB-HSG Team</a:t>
            </a:r>
            <a:endParaRPr lang="de-CH" dirty="0"/>
          </a:p>
        </p:txBody>
      </p:sp>
      <p:pic>
        <p:nvPicPr>
          <p:cNvPr id="22" name="Bild 21" descr="KMU-HSG_Logo.ai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07" t="37641" r="72459" b="33082"/>
          <a:stretch/>
        </p:blipFill>
        <p:spPr>
          <a:xfrm>
            <a:off x="136770" y="146551"/>
            <a:ext cx="595924" cy="68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69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7"/>
          <p:cNvSpPr>
            <a:spLocks noChangeArrowheads="1"/>
          </p:cNvSpPr>
          <p:nvPr userDrawn="1"/>
        </p:nvSpPr>
        <p:spPr bwMode="auto">
          <a:xfrm>
            <a:off x="0" y="0"/>
            <a:ext cx="9144000" cy="895350"/>
          </a:xfrm>
          <a:prstGeom prst="rect">
            <a:avLst/>
          </a:prstGeom>
          <a:solidFill>
            <a:srgbClr val="E5E5E5"/>
          </a:solidFill>
          <a:ln>
            <a:noFill/>
          </a:ln>
          <a:extLst/>
        </p:spPr>
        <p:txBody>
          <a:bodyPr wrap="none" anchor="ctr"/>
          <a:lstStyle/>
          <a:p>
            <a:pPr defTabSz="957263"/>
            <a:endParaRPr lang="de-DE">
              <a:solidFill>
                <a:srgbClr val="0B3B8C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8948" y="113790"/>
            <a:ext cx="7900736" cy="71997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</a:t>
            </a:r>
            <a:endParaRPr lang="de-CH" dirty="0"/>
          </a:p>
        </p:txBody>
      </p:sp>
      <p:pic>
        <p:nvPicPr>
          <p:cNvPr id="12" name="Bild 11" descr="KMU-HSG_Logo.ai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07" t="37641" r="72459" b="33082"/>
          <a:stretch/>
        </p:blipFill>
        <p:spPr>
          <a:xfrm>
            <a:off x="136770" y="146551"/>
            <a:ext cx="595924" cy="683847"/>
          </a:xfrm>
          <a:prstGeom prst="rect">
            <a:avLst/>
          </a:prstGeom>
        </p:spPr>
      </p:pic>
      <p:sp>
        <p:nvSpPr>
          <p:cNvPr id="9" name="Inhaltsplatzhalter 8"/>
          <p:cNvSpPr>
            <a:spLocks noGrp="1"/>
          </p:cNvSpPr>
          <p:nvPr>
            <p:ph sz="quarter" idx="10"/>
          </p:nvPr>
        </p:nvSpPr>
        <p:spPr>
          <a:xfrm>
            <a:off x="866775" y="1209675"/>
            <a:ext cx="7529513" cy="4887913"/>
          </a:xfrm>
          <a:prstGeom prst="rect">
            <a:avLst/>
          </a:prstGeom>
        </p:spPr>
        <p:txBody>
          <a:bodyPr vert="horz"/>
          <a:lstStyle>
            <a:lvl1pPr marL="234950" indent="-234950">
              <a:lnSpc>
                <a:spcPct val="110000"/>
              </a:lnSpc>
              <a:buClr>
                <a:srgbClr val="0E6E36"/>
              </a:buClr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 marL="460375" indent="-223838">
              <a:lnSpc>
                <a:spcPct val="110000"/>
              </a:lnSpc>
              <a:buClr>
                <a:srgbClr val="0E6E36"/>
              </a:buClr>
              <a:buFont typeface="Wingdings" charset="2"/>
              <a:buChar char="§"/>
              <a:defRPr sz="2400">
                <a:latin typeface="Arial"/>
                <a:cs typeface="Arial"/>
              </a:defRPr>
            </a:lvl2pPr>
            <a:lvl3pPr marL="685800" indent="-223838">
              <a:lnSpc>
                <a:spcPct val="110000"/>
              </a:lnSpc>
              <a:buClr>
                <a:srgbClr val="0E6E36"/>
              </a:buClr>
              <a:buFont typeface="Wingdings" charset="2"/>
              <a:buChar char="§"/>
              <a:defRPr sz="2000">
                <a:latin typeface="Arial"/>
                <a:cs typeface="Arial"/>
              </a:defRPr>
            </a:lvl3pPr>
            <a:lvl4pPr marL="890588" indent="-203200">
              <a:lnSpc>
                <a:spcPct val="110000"/>
              </a:lnSpc>
              <a:buClr>
                <a:srgbClr val="0E6E36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4pPr>
            <a:lvl5pPr marL="1095375" indent="-203200">
              <a:lnSpc>
                <a:spcPct val="110000"/>
              </a:lnSpc>
              <a:buClr>
                <a:srgbClr val="0E6E36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71707" y="6159500"/>
            <a:ext cx="8132763" cy="271463"/>
          </a:xfrm>
          <a:prstGeom prst="rect">
            <a:avLst/>
          </a:prstGeom>
        </p:spPr>
        <p:txBody>
          <a:bodyPr vert="horz" anchor="b" anchorCtr="0"/>
          <a:lstStyle>
            <a:lvl1pPr marL="0" indent="0" algn="l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CH" dirty="0" smtClean="0"/>
              <a:t>Quellen einfügen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2" b="7864"/>
          <a:stretch/>
        </p:blipFill>
        <p:spPr bwMode="auto">
          <a:xfrm>
            <a:off x="8547100" y="3414849"/>
            <a:ext cx="596899" cy="299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7655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7"/>
          <p:cNvSpPr>
            <a:spLocks noChangeArrowheads="1"/>
          </p:cNvSpPr>
          <p:nvPr userDrawn="1"/>
        </p:nvSpPr>
        <p:spPr bwMode="auto">
          <a:xfrm>
            <a:off x="0" y="0"/>
            <a:ext cx="9144000" cy="895350"/>
          </a:xfrm>
          <a:prstGeom prst="rect">
            <a:avLst/>
          </a:prstGeom>
          <a:solidFill>
            <a:srgbClr val="E5E5E5"/>
          </a:solidFill>
          <a:ln>
            <a:noFill/>
          </a:ln>
          <a:extLst/>
        </p:spPr>
        <p:txBody>
          <a:bodyPr wrap="none" anchor="ctr"/>
          <a:lstStyle/>
          <a:p>
            <a:pPr defTabSz="957263"/>
            <a:endParaRPr lang="de-DE">
              <a:solidFill>
                <a:srgbClr val="0B3B8C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8948" y="113790"/>
            <a:ext cx="7900736" cy="71997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</a:t>
            </a:r>
            <a:endParaRPr lang="de-CH" dirty="0"/>
          </a:p>
        </p:txBody>
      </p:sp>
      <p:pic>
        <p:nvPicPr>
          <p:cNvPr id="12" name="Bild 11" descr="KMU-HSG_Logo.ai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07" t="37641" r="72459" b="33082"/>
          <a:stretch/>
        </p:blipFill>
        <p:spPr>
          <a:xfrm>
            <a:off x="136770" y="146551"/>
            <a:ext cx="595924" cy="683847"/>
          </a:xfrm>
          <a:prstGeom prst="rect">
            <a:avLst/>
          </a:prstGeom>
        </p:spPr>
      </p:pic>
      <p:sp>
        <p:nvSpPr>
          <p:cNvPr id="9" name="Inhaltsplatzhalter 8"/>
          <p:cNvSpPr>
            <a:spLocks noGrp="1"/>
          </p:cNvSpPr>
          <p:nvPr>
            <p:ph sz="quarter" idx="10"/>
          </p:nvPr>
        </p:nvSpPr>
        <p:spPr>
          <a:xfrm>
            <a:off x="866775" y="1209675"/>
            <a:ext cx="7529513" cy="4887913"/>
          </a:xfrm>
          <a:prstGeom prst="rect">
            <a:avLst/>
          </a:prstGeom>
        </p:spPr>
        <p:txBody>
          <a:bodyPr vert="horz"/>
          <a:lstStyle>
            <a:lvl1pPr marL="234950" indent="-234950">
              <a:lnSpc>
                <a:spcPct val="110000"/>
              </a:lnSpc>
              <a:buClr>
                <a:srgbClr val="0E6E36"/>
              </a:buClr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 marL="460375" indent="-223838">
              <a:lnSpc>
                <a:spcPct val="110000"/>
              </a:lnSpc>
              <a:buClr>
                <a:srgbClr val="0E6E36"/>
              </a:buClr>
              <a:buFont typeface="Wingdings" charset="2"/>
              <a:buChar char="§"/>
              <a:defRPr sz="2400">
                <a:latin typeface="Arial"/>
                <a:cs typeface="Arial"/>
              </a:defRPr>
            </a:lvl2pPr>
            <a:lvl3pPr marL="685800" indent="-223838">
              <a:lnSpc>
                <a:spcPct val="110000"/>
              </a:lnSpc>
              <a:buClr>
                <a:srgbClr val="0E6E36"/>
              </a:buClr>
              <a:buFont typeface="Wingdings" charset="2"/>
              <a:buChar char="§"/>
              <a:defRPr sz="2000">
                <a:latin typeface="Arial"/>
                <a:cs typeface="Arial"/>
              </a:defRPr>
            </a:lvl3pPr>
            <a:lvl4pPr marL="890588" indent="-203200">
              <a:lnSpc>
                <a:spcPct val="110000"/>
              </a:lnSpc>
              <a:buClr>
                <a:srgbClr val="0E6E36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4pPr>
            <a:lvl5pPr marL="1095375" indent="-203200">
              <a:lnSpc>
                <a:spcPct val="110000"/>
              </a:lnSpc>
              <a:buClr>
                <a:srgbClr val="0E6E36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71707" y="6159500"/>
            <a:ext cx="8132763" cy="271463"/>
          </a:xfrm>
          <a:prstGeom prst="rect">
            <a:avLst/>
          </a:prstGeom>
        </p:spPr>
        <p:txBody>
          <a:bodyPr vert="horz" anchor="b" anchorCtr="0"/>
          <a:lstStyle>
            <a:lvl1pPr marL="0" indent="0" algn="l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CH" dirty="0" smtClean="0"/>
              <a:t>Quellen einfügen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2" b="7864"/>
          <a:stretch/>
        </p:blipFill>
        <p:spPr bwMode="auto">
          <a:xfrm>
            <a:off x="8547100" y="3414849"/>
            <a:ext cx="596899" cy="299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43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7"/>
          <p:cNvSpPr>
            <a:spLocks noChangeArrowheads="1"/>
          </p:cNvSpPr>
          <p:nvPr userDrawn="1"/>
        </p:nvSpPr>
        <p:spPr bwMode="auto">
          <a:xfrm>
            <a:off x="0" y="0"/>
            <a:ext cx="9144000" cy="895350"/>
          </a:xfrm>
          <a:prstGeom prst="rect">
            <a:avLst/>
          </a:prstGeom>
          <a:solidFill>
            <a:srgbClr val="E5E5E5"/>
          </a:solidFill>
          <a:ln>
            <a:noFill/>
          </a:ln>
          <a:extLst/>
        </p:spPr>
        <p:txBody>
          <a:bodyPr wrap="none" anchor="ctr"/>
          <a:lstStyle/>
          <a:p>
            <a:pPr defTabSz="957263"/>
            <a:endParaRPr lang="de-DE">
              <a:solidFill>
                <a:srgbClr val="0B3B8C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8948" y="113790"/>
            <a:ext cx="7900736" cy="71997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</a:t>
            </a:r>
            <a:endParaRPr lang="de-CH" dirty="0"/>
          </a:p>
        </p:txBody>
      </p:sp>
      <p:pic>
        <p:nvPicPr>
          <p:cNvPr id="12" name="Bild 11" descr="KMU-HSG_Logo.ai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07" t="37641" r="72459" b="33082"/>
          <a:stretch/>
        </p:blipFill>
        <p:spPr>
          <a:xfrm>
            <a:off x="136770" y="146551"/>
            <a:ext cx="595924" cy="683847"/>
          </a:xfrm>
          <a:prstGeom prst="rect">
            <a:avLst/>
          </a:prstGeom>
        </p:spPr>
      </p:pic>
      <p:sp>
        <p:nvSpPr>
          <p:cNvPr id="16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71707" y="6159500"/>
            <a:ext cx="8132763" cy="271463"/>
          </a:xfrm>
          <a:prstGeom prst="rect">
            <a:avLst/>
          </a:prstGeom>
        </p:spPr>
        <p:txBody>
          <a:bodyPr vert="horz" anchor="b" anchorCtr="0"/>
          <a:lstStyle>
            <a:lvl1pPr marL="0" indent="0" algn="l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CH" dirty="0" smtClean="0"/>
              <a:t>Quellen einfügen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2" b="7864"/>
          <a:stretch/>
        </p:blipFill>
        <p:spPr bwMode="auto">
          <a:xfrm>
            <a:off x="8547100" y="3414849"/>
            <a:ext cx="596899" cy="299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639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7"/>
          <p:cNvSpPr>
            <a:spLocks noChangeArrowheads="1"/>
          </p:cNvSpPr>
          <p:nvPr userDrawn="1"/>
        </p:nvSpPr>
        <p:spPr bwMode="auto">
          <a:xfrm>
            <a:off x="0" y="0"/>
            <a:ext cx="9144000" cy="895350"/>
          </a:xfrm>
          <a:prstGeom prst="rect">
            <a:avLst/>
          </a:prstGeom>
          <a:solidFill>
            <a:srgbClr val="E5E5E5"/>
          </a:solidFill>
          <a:ln>
            <a:noFill/>
          </a:ln>
          <a:extLst/>
        </p:spPr>
        <p:txBody>
          <a:bodyPr wrap="none" anchor="ctr"/>
          <a:lstStyle/>
          <a:p>
            <a:pPr defTabSz="957263"/>
            <a:endParaRPr lang="de-DE">
              <a:solidFill>
                <a:srgbClr val="0B3B8C"/>
              </a:solidFill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868948" y="113790"/>
            <a:ext cx="7900736" cy="71997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Agenda 1</a:t>
            </a:r>
            <a:endParaRPr lang="de-CH" dirty="0"/>
          </a:p>
        </p:txBody>
      </p:sp>
      <p:pic>
        <p:nvPicPr>
          <p:cNvPr id="6" name="Bild 5" descr="KMU-HSG_Logo.ai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07" t="37641" r="72459" b="33082"/>
          <a:stretch/>
        </p:blipFill>
        <p:spPr>
          <a:xfrm>
            <a:off x="136770" y="146551"/>
            <a:ext cx="595924" cy="683847"/>
          </a:xfrm>
          <a:prstGeom prst="rect">
            <a:avLst/>
          </a:prstGeom>
        </p:spPr>
      </p:pic>
      <p:sp>
        <p:nvSpPr>
          <p:cNvPr id="11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71707" y="6159500"/>
            <a:ext cx="8132763" cy="271463"/>
          </a:xfrm>
          <a:prstGeom prst="rect">
            <a:avLst/>
          </a:prstGeom>
        </p:spPr>
        <p:txBody>
          <a:bodyPr vert="horz" anchor="b" anchorCtr="0"/>
          <a:lstStyle>
            <a:lvl1pPr marL="0" indent="0" algn="l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CH" dirty="0" smtClean="0"/>
              <a:t>Quellen einfügen</a:t>
            </a:r>
          </a:p>
        </p:txBody>
      </p:sp>
      <p:sp>
        <p:nvSpPr>
          <p:cNvPr id="13" name="Inhaltsplatzhalter 12"/>
          <p:cNvSpPr>
            <a:spLocks noGrp="1"/>
          </p:cNvSpPr>
          <p:nvPr>
            <p:ph sz="quarter" idx="12" hasCustomPrompt="1"/>
          </p:nvPr>
        </p:nvSpPr>
        <p:spPr>
          <a:xfrm>
            <a:off x="866775" y="1491801"/>
            <a:ext cx="7448550" cy="4243567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lnSpc>
                <a:spcPct val="120000"/>
              </a:lnSpc>
              <a:buClrTx/>
              <a:buFontTx/>
              <a:buNone/>
              <a:defRPr sz="2000" b="1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577850" indent="-342900">
              <a:lnSpc>
                <a:spcPct val="120000"/>
              </a:lnSpc>
              <a:buClrTx/>
              <a:buFont typeface="Wingdings" charset="2"/>
              <a:buAutoNum type="arabicPlain"/>
              <a:defRPr sz="1800" b="1">
                <a:solidFill>
                  <a:srgbClr val="7F7F7F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de-CH" dirty="0" smtClean="0"/>
              <a:t>Besprechungspunkt 1 einfügen </a:t>
            </a:r>
          </a:p>
          <a:p>
            <a:pPr lvl="0"/>
            <a:r>
              <a:rPr lang="de-CH" dirty="0" smtClean="0"/>
              <a:t>Besprechungspunkt 2 einfügen</a:t>
            </a:r>
          </a:p>
          <a:p>
            <a:pPr lvl="0"/>
            <a:r>
              <a:rPr lang="de-CH" dirty="0" smtClean="0"/>
              <a:t>Besprechungspunkt 3 einfügen</a:t>
            </a:r>
          </a:p>
          <a:p>
            <a:pPr lvl="0"/>
            <a:r>
              <a:rPr lang="de-CH" dirty="0" smtClean="0"/>
              <a:t>Besprechungspunkt 4 einfügen</a:t>
            </a:r>
          </a:p>
          <a:p>
            <a:pPr lvl="0"/>
            <a:r>
              <a:rPr lang="de-CH" dirty="0" smtClean="0"/>
              <a:t>Bemerkung: Aktueller Punkt manuell grün einfärben!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2" b="7864"/>
          <a:stretch/>
        </p:blipFill>
        <p:spPr bwMode="auto">
          <a:xfrm>
            <a:off x="8547100" y="3414849"/>
            <a:ext cx="596899" cy="299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139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2" b="7864"/>
          <a:stretch/>
        </p:blipFill>
        <p:spPr bwMode="auto">
          <a:xfrm>
            <a:off x="8547100" y="3414849"/>
            <a:ext cx="596899" cy="299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997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49" r:id="rId2"/>
    <p:sldLayoutId id="2147484027" r:id="rId3"/>
    <p:sldLayoutId id="2147484033" r:id="rId4"/>
    <p:sldLayoutId id="2147484110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211752"/>
          </a:solidFill>
          <a:latin typeface="Arial"/>
          <a:ea typeface="ＭＳ Ｐゴシック" charset="0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21175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21175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21175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21175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ITC 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ITC 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ITC 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ITC Franklin Gothic Book" pitchFamily="34" charset="0"/>
        </a:defRPr>
      </a:lvl9pPr>
    </p:titleStyle>
    <p:bodyStyle>
      <a:lvl1pPr marL="234950" indent="-2349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3" charset="0"/>
        <a:buChar char="}"/>
        <a:defRPr sz="1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60375" indent="-2238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 Unicode MS" charset="0"/>
        <a:buChar char="‒"/>
        <a:defRPr sz="1400">
          <a:solidFill>
            <a:schemeClr val="tx1"/>
          </a:solidFill>
          <a:latin typeface="+mn-lt"/>
          <a:ea typeface="ＭＳ Ｐゴシック" charset="0"/>
        </a:defRPr>
      </a:lvl2pPr>
      <a:lvl3pPr marL="685800" indent="-2238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charset="0"/>
        <a:buChar char=""/>
        <a:defRPr sz="1400">
          <a:solidFill>
            <a:schemeClr val="tx1"/>
          </a:solidFill>
          <a:latin typeface="+mn-lt"/>
          <a:ea typeface="ＭＳ Ｐゴシック" charset="0"/>
        </a:defRPr>
      </a:lvl3pPr>
      <a:lvl4pPr marL="890588" indent="-203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0"/>
        <a:buChar char="§"/>
        <a:defRPr sz="1400">
          <a:solidFill>
            <a:schemeClr val="tx1"/>
          </a:solidFill>
          <a:latin typeface="+mn-lt"/>
          <a:ea typeface="ＭＳ Ｐゴシック" charset="0"/>
        </a:defRPr>
      </a:lvl4pPr>
      <a:lvl5pPr marL="1095375" indent="-203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ea typeface="ＭＳ Ｐゴシック" charset="0"/>
        </a:defRPr>
      </a:lvl5pPr>
      <a:lvl6pPr marL="1552575" indent="-2032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6pPr>
      <a:lvl7pPr marL="2009775" indent="-2032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7pPr>
      <a:lvl8pPr marL="2466975" indent="-2032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8pPr>
      <a:lvl9pPr marL="2924175" indent="-2032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7" name="Textfeld 6"/>
          <p:cNvSpPr txBox="1">
            <a:spLocks noChangeArrowheads="1"/>
          </p:cNvSpPr>
          <p:nvPr userDrawn="1"/>
        </p:nvSpPr>
        <p:spPr bwMode="auto">
          <a:xfrm>
            <a:off x="7248600" y="6479066"/>
            <a:ext cx="1577975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9pPr>
          </a:lstStyle>
          <a:p>
            <a:pPr algn="r">
              <a:lnSpc>
                <a:spcPct val="120000"/>
              </a:lnSpc>
              <a:defRPr/>
            </a:pPr>
            <a:r>
              <a:rPr lang="de-CH" sz="900" dirty="0" smtClean="0">
                <a:solidFill>
                  <a:srgbClr val="000000"/>
                </a:solidFill>
              </a:rPr>
              <a:t>2016  I  S. </a:t>
            </a:r>
            <a:fld id="{BD49DB5F-1BFA-0F4D-A174-BD50BC31B8C4}" type="slidenum">
              <a:rPr lang="de-CH" sz="900" smtClean="0">
                <a:solidFill>
                  <a:srgbClr val="000000"/>
                </a:solidFill>
              </a:rPr>
              <a:pPr algn="r">
                <a:lnSpc>
                  <a:spcPct val="120000"/>
                </a:lnSpc>
                <a:defRPr/>
              </a:pPr>
              <a:t>‹Nr.›</a:t>
            </a:fld>
            <a:endParaRPr lang="de-DE" sz="900" dirty="0" smtClean="0">
              <a:solidFill>
                <a:srgbClr val="000000"/>
              </a:solidFill>
            </a:endParaRPr>
          </a:p>
        </p:txBody>
      </p:sp>
      <p:cxnSp>
        <p:nvCxnSpPr>
          <p:cNvPr id="8" name="Gerade Verbindung 7"/>
          <p:cNvCxnSpPr>
            <a:cxnSpLocks noChangeShapeType="1"/>
          </p:cNvCxnSpPr>
          <p:nvPr userDrawn="1"/>
        </p:nvCxnSpPr>
        <p:spPr bwMode="auto">
          <a:xfrm>
            <a:off x="-9525" y="6453188"/>
            <a:ext cx="9183688" cy="0"/>
          </a:xfrm>
          <a:prstGeom prst="line">
            <a:avLst/>
          </a:prstGeom>
          <a:noFill/>
          <a:ln w="3175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 Box 63"/>
          <p:cNvSpPr txBox="1">
            <a:spLocks noChangeArrowheads="1"/>
          </p:cNvSpPr>
          <p:nvPr userDrawn="1"/>
        </p:nvSpPr>
        <p:spPr bwMode="auto">
          <a:xfrm>
            <a:off x="273050" y="6500200"/>
            <a:ext cx="4984750" cy="313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8000" tIns="18000" rIns="18000" bIns="18000" anchor="b">
            <a:spAutoFit/>
          </a:bodyPr>
          <a:lstStyle>
            <a:lvl1pPr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ITC Franklin Gothic Book" charset="0"/>
                <a:ea typeface="ＭＳ Ｐゴシック" charset="0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charset="0"/>
              <a:buNone/>
              <a:defRPr/>
            </a:pPr>
            <a:r>
              <a:rPr lang="de-CH" altLang="ja-JP" sz="900" baseline="0" dirty="0" smtClean="0">
                <a:solidFill>
                  <a:srgbClr val="000000"/>
                </a:solidFill>
                <a:latin typeface="Arial" charset="0"/>
                <a:ea typeface="STKaiti" charset="0"/>
                <a:cs typeface="Arial" charset="0"/>
              </a:rPr>
              <a:t>Unternehmensnachfolge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charset="0"/>
              <a:buNone/>
              <a:defRPr/>
            </a:pPr>
            <a:r>
              <a:rPr lang="de-CH" altLang="ja-JP" sz="900" baseline="0" dirty="0" smtClean="0">
                <a:solidFill>
                  <a:srgbClr val="000000"/>
                </a:solidFill>
                <a:latin typeface="Arial" charset="0"/>
                <a:ea typeface="STKaiti" charset="0"/>
                <a:cs typeface="Arial" charset="0"/>
              </a:rPr>
              <a:t>Dr. Frank Halter</a:t>
            </a:r>
            <a:endParaRPr lang="de-CH" altLang="ja-JP" sz="900" dirty="0" smtClean="0">
              <a:solidFill>
                <a:srgbClr val="000000"/>
              </a:solidFill>
              <a:latin typeface="Arial" charset="0"/>
              <a:ea typeface="STKait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508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82" r:id="rId2"/>
    <p:sldLayoutId id="2147484053" r:id="rId3"/>
    <p:sldLayoutId id="2147484057" r:id="rId4"/>
    <p:sldLayoutId id="2147484055" r:id="rId5"/>
    <p:sldLayoutId id="2147484081" r:id="rId6"/>
    <p:sldLayoutId id="2147484088" r:id="rId7"/>
    <p:sldLayoutId id="2147484090" r:id="rId8"/>
    <p:sldLayoutId id="2147484092" r:id="rId9"/>
    <p:sldLayoutId id="2147484104" r:id="rId10"/>
    <p:sldLayoutId id="2147484105" r:id="rId11"/>
    <p:sldLayoutId id="2147484106" r:id="rId12"/>
    <p:sldLayoutId id="2147484107" r:id="rId13"/>
    <p:sldLayoutId id="2147484108" r:id="rId14"/>
    <p:sldLayoutId id="2147484109" r:id="rId15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993900" y="4109193"/>
            <a:ext cx="6329485" cy="627062"/>
          </a:xfrm>
        </p:spPr>
        <p:txBody>
          <a:bodyPr/>
          <a:lstStyle/>
          <a:p>
            <a:r>
              <a:rPr lang="de-DE" sz="2000" dirty="0" smtClean="0"/>
              <a:t>Nachfolgefähigkeit und Nachfolgebereitschaft: </a:t>
            </a:r>
            <a:br>
              <a:rPr lang="de-DE" sz="2000" dirty="0" smtClean="0"/>
            </a:br>
            <a:r>
              <a:rPr lang="de-DE" sz="2000" dirty="0" smtClean="0"/>
              <a:t>Die familieninterne Nachfolge ist keine Selbstverständlichkeit</a:t>
            </a:r>
            <a:endParaRPr lang="de-DE" sz="2000" dirty="0">
              <a:solidFill>
                <a:srgbClr val="0E6E36"/>
              </a:solidFill>
            </a:endParaRPr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2002031" y="5300603"/>
            <a:ext cx="5306612" cy="491745"/>
          </a:xfrm>
        </p:spPr>
        <p:txBody>
          <a:bodyPr/>
          <a:lstStyle/>
          <a:p>
            <a:r>
              <a:rPr lang="de-DE" dirty="0" smtClean="0"/>
              <a:t>Dr. Frank </a:t>
            </a:r>
            <a:r>
              <a:rPr lang="de-DE" dirty="0" smtClean="0"/>
              <a:t>Halter</a:t>
            </a:r>
            <a:endParaRPr lang="de-DE" dirty="0">
              <a:solidFill>
                <a:srgbClr val="0E6E36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00"/>
                </a:solidFill>
              </a:rPr>
              <a:t>Bozen</a:t>
            </a:r>
            <a:r>
              <a:rPr lang="de-DE" dirty="0" smtClean="0">
                <a:solidFill>
                  <a:srgbClr val="000000"/>
                </a:solidFill>
              </a:rPr>
              <a:t>, 8. Juni 2016</a:t>
            </a:r>
            <a:endParaRPr lang="de-DE" dirty="0" smtClean="0">
              <a:solidFill>
                <a:srgbClr val="000000"/>
              </a:solidFill>
            </a:endParaRPr>
          </a:p>
          <a:p>
            <a:r>
              <a:rPr lang="de-DE" dirty="0" smtClean="0">
                <a:solidFill>
                  <a:srgbClr val="000000"/>
                </a:solidFill>
              </a:rPr>
              <a:t>CFB-HSG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94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Unternehmensnachfolge</a:t>
            </a:r>
            <a:br>
              <a:rPr lang="de-CH" dirty="0"/>
            </a:br>
            <a:r>
              <a:rPr lang="de-CH" dirty="0">
                <a:solidFill>
                  <a:schemeClr val="tx2"/>
                </a:solidFill>
              </a:rPr>
              <a:t>Wussten Sie, dass ….</a:t>
            </a:r>
            <a:endParaRPr lang="de-CH" b="1" dirty="0">
              <a:solidFill>
                <a:schemeClr val="tx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274321" y="935355"/>
            <a:ext cx="8121968" cy="4887913"/>
          </a:xfrm>
        </p:spPr>
        <p:txBody>
          <a:bodyPr>
            <a:noAutofit/>
          </a:bodyPr>
          <a:lstStyle/>
          <a:p>
            <a:r>
              <a:rPr lang="de-CH" sz="1400" dirty="0" smtClean="0"/>
              <a:t>Je grösser eine Firma, desto eher FBO. </a:t>
            </a:r>
          </a:p>
          <a:p>
            <a:r>
              <a:rPr lang="de-CH" sz="1400" dirty="0" smtClean="0"/>
              <a:t>Je mehr Unternehmen in der Familie, desto eher FBO. </a:t>
            </a:r>
          </a:p>
          <a:p>
            <a:r>
              <a:rPr lang="de-CH" sz="1400" dirty="0" smtClean="0"/>
              <a:t>Je grösser eine Firma, desto eher durch einen Mann. </a:t>
            </a:r>
          </a:p>
          <a:p>
            <a:r>
              <a:rPr lang="de-CH" sz="1400" dirty="0"/>
              <a:t>Frauen machen eher MBO oder FBO</a:t>
            </a:r>
            <a:endParaRPr lang="de-CH" sz="1400" dirty="0" smtClean="0"/>
          </a:p>
          <a:p>
            <a:r>
              <a:rPr lang="de-CH" sz="1400" dirty="0" smtClean="0"/>
              <a:t>Je grösser eine Firma, desto länger dauert der Prozess. </a:t>
            </a:r>
          </a:p>
          <a:p>
            <a:r>
              <a:rPr lang="de-CH" sz="1400" dirty="0"/>
              <a:t>Je kürzer </a:t>
            </a:r>
            <a:r>
              <a:rPr lang="de-CH" sz="1400" dirty="0" smtClean="0"/>
              <a:t>der </a:t>
            </a:r>
            <a:r>
              <a:rPr lang="de-CH" sz="1400" dirty="0"/>
              <a:t>Prozess, desto besser die Performance nach der </a:t>
            </a:r>
            <a:r>
              <a:rPr lang="de-CH" sz="1400" dirty="0" smtClean="0"/>
              <a:t>Übergabe.  </a:t>
            </a:r>
          </a:p>
          <a:p>
            <a:endParaRPr lang="de-CH" sz="1400" dirty="0" smtClean="0"/>
          </a:p>
          <a:p>
            <a:r>
              <a:rPr lang="de-CH" sz="1400" dirty="0" smtClean="0"/>
              <a:t>Je </a:t>
            </a:r>
            <a:r>
              <a:rPr lang="de-CH" sz="1400" dirty="0"/>
              <a:t>stärker der Familienzusammenhalt</a:t>
            </a:r>
            <a:r>
              <a:rPr lang="de-CH" sz="1400" dirty="0" smtClean="0"/>
              <a:t>, desto </a:t>
            </a:r>
            <a:r>
              <a:rPr lang="de-CH" sz="1400" dirty="0"/>
              <a:t>schwächer die Nachfolgeabsicht</a:t>
            </a:r>
            <a:r>
              <a:rPr lang="de-CH" sz="1400" dirty="0" smtClean="0"/>
              <a:t>.</a:t>
            </a:r>
          </a:p>
          <a:p>
            <a:r>
              <a:rPr lang="de-CH" sz="1400" dirty="0"/>
              <a:t>Je wichtiger die Familientradition für Studenten, desto stärker die Nachfolgeabsicht.</a:t>
            </a:r>
            <a:endParaRPr lang="de-CH" sz="1400" dirty="0" smtClean="0"/>
          </a:p>
          <a:p>
            <a:r>
              <a:rPr lang="de-CH" sz="1400" dirty="0" smtClean="0"/>
              <a:t>Je </a:t>
            </a:r>
            <a:r>
              <a:rPr lang="de-CH" sz="1400" dirty="0"/>
              <a:t>mehr ältere Geschwister, </a:t>
            </a:r>
            <a:r>
              <a:rPr lang="de-CH" sz="1400" dirty="0" smtClean="0"/>
              <a:t>desto schwächer </a:t>
            </a:r>
            <a:r>
              <a:rPr lang="de-CH" sz="1400" dirty="0"/>
              <a:t>die Nachfolgeabsicht</a:t>
            </a:r>
            <a:r>
              <a:rPr lang="de-CH" sz="1400" dirty="0" smtClean="0"/>
              <a:t>.</a:t>
            </a:r>
          </a:p>
          <a:p>
            <a:r>
              <a:rPr lang="de-CH" sz="1400" dirty="0"/>
              <a:t>Je stärker die positive Reaktion der Eltern auf die Unternehmerambitionen ihrer Kinder, desto stärker die Nachfolgeabsicht</a:t>
            </a:r>
          </a:p>
          <a:p>
            <a:pPr marL="0" indent="0">
              <a:buNone/>
            </a:pPr>
            <a:endParaRPr lang="de-CH" sz="1400" dirty="0" smtClean="0"/>
          </a:p>
          <a:p>
            <a:r>
              <a:rPr lang="de-CH" sz="1400" dirty="0" smtClean="0"/>
              <a:t>Je </a:t>
            </a:r>
            <a:r>
              <a:rPr lang="de-CH" sz="1400" dirty="0"/>
              <a:t>stärker der Individualismus in </a:t>
            </a:r>
            <a:r>
              <a:rPr lang="de-CH" sz="1400" dirty="0" smtClean="0"/>
              <a:t>einer Gesellschaft</a:t>
            </a:r>
            <a:r>
              <a:rPr lang="de-CH" sz="1400" dirty="0"/>
              <a:t>, desto schwächer </a:t>
            </a:r>
            <a:r>
              <a:rPr lang="de-CH" sz="1400" dirty="0" smtClean="0"/>
              <a:t>die Nachfolgeabsicht</a:t>
            </a:r>
          </a:p>
          <a:p>
            <a:r>
              <a:rPr lang="de-CH" sz="1400" dirty="0" smtClean="0"/>
              <a:t>Je </a:t>
            </a:r>
            <a:r>
              <a:rPr lang="de-CH" sz="1400" dirty="0"/>
              <a:t>positiver die Einstellung </a:t>
            </a:r>
            <a:r>
              <a:rPr lang="de-CH" sz="1400" dirty="0" smtClean="0"/>
              <a:t>gegenüber einer </a:t>
            </a:r>
            <a:r>
              <a:rPr lang="de-CH" sz="1400" dirty="0"/>
              <a:t>Unternehmerlaufbahn, desto </a:t>
            </a:r>
            <a:r>
              <a:rPr lang="de-CH" sz="1400" dirty="0" smtClean="0"/>
              <a:t>stärker die </a:t>
            </a:r>
            <a:r>
              <a:rPr lang="de-CH" sz="1400" dirty="0"/>
              <a:t>Nachfolgeabsicht</a:t>
            </a:r>
            <a:r>
              <a:rPr lang="de-CH" sz="1400" dirty="0" smtClean="0"/>
              <a:t>.</a:t>
            </a:r>
          </a:p>
          <a:p>
            <a:r>
              <a:rPr lang="de-CH" sz="1400" dirty="0"/>
              <a:t>Je stärker das </a:t>
            </a:r>
            <a:r>
              <a:rPr lang="de-CH" sz="1400" dirty="0" smtClean="0"/>
              <a:t>unternehmerische Selbstvertrauen</a:t>
            </a:r>
            <a:r>
              <a:rPr lang="de-CH" sz="1400" dirty="0"/>
              <a:t>, desto schwächer </a:t>
            </a:r>
            <a:r>
              <a:rPr lang="de-CH" sz="1400" dirty="0" smtClean="0"/>
              <a:t>die Nachfolgeabsicht</a:t>
            </a:r>
          </a:p>
          <a:p>
            <a:r>
              <a:rPr lang="de-CH" sz="1400" dirty="0"/>
              <a:t>Je höher die interne </a:t>
            </a:r>
            <a:r>
              <a:rPr lang="de-CH" sz="1400" dirty="0" smtClean="0"/>
              <a:t>Kontrollüberzeugung (</a:t>
            </a:r>
            <a:r>
              <a:rPr lang="de-CH" sz="1400" dirty="0"/>
              <a:t>je stärker die Studenten davon </a:t>
            </a:r>
            <a:r>
              <a:rPr lang="de-CH" sz="1400" dirty="0" smtClean="0"/>
              <a:t>überzeugt sind</a:t>
            </a:r>
            <a:r>
              <a:rPr lang="de-CH" sz="1400" dirty="0"/>
              <a:t>, dass sie ihr Schicksal selbst </a:t>
            </a:r>
            <a:r>
              <a:rPr lang="de-CH" sz="1400" dirty="0" smtClean="0"/>
              <a:t>in der </a:t>
            </a:r>
            <a:r>
              <a:rPr lang="de-CH" sz="1400" dirty="0"/>
              <a:t>Hand haben), desto schwächer </a:t>
            </a:r>
            <a:r>
              <a:rPr lang="de-CH" sz="1400" dirty="0" smtClean="0"/>
              <a:t>die Nachfolgeabsicht</a:t>
            </a:r>
            <a:r>
              <a:rPr lang="de-CH" sz="1400" dirty="0"/>
              <a:t>.</a:t>
            </a:r>
            <a:endParaRPr lang="de-CH" sz="1400" dirty="0" smtClean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 smtClean="0"/>
              <a:t>(CFB-HSG)</a:t>
            </a:r>
            <a:endParaRPr lang="de-CH" dirty="0"/>
          </a:p>
        </p:txBody>
      </p:sp>
      <p:sp>
        <p:nvSpPr>
          <p:cNvPr id="6" name="Textfeld 5"/>
          <p:cNvSpPr txBox="1"/>
          <p:nvPr/>
        </p:nvSpPr>
        <p:spPr>
          <a:xfrm>
            <a:off x="7646474" y="0"/>
            <a:ext cx="14975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(Stand 01.09.2015)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0342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b="1" dirty="0" smtClean="0"/>
              <a:t>Das </a:t>
            </a:r>
            <a:r>
              <a:rPr lang="de-CH" b="1" dirty="0" err="1" smtClean="0"/>
              <a:t>St.Galler</a:t>
            </a:r>
            <a:r>
              <a:rPr lang="de-CH" b="1" dirty="0" smtClean="0"/>
              <a:t> Nachfolge Modell</a:t>
            </a:r>
            <a:br>
              <a:rPr lang="de-CH" b="1" dirty="0" smtClean="0"/>
            </a:br>
            <a:r>
              <a:rPr lang="de-CH" b="1" dirty="0" smtClean="0">
                <a:solidFill>
                  <a:schemeClr val="tx2"/>
                </a:solidFill>
              </a:rPr>
              <a:t>5 Themenfelder zur Regelung der Nachfolge</a:t>
            </a:r>
            <a:r>
              <a:rPr lang="de-CH" b="1" dirty="0" smtClean="0">
                <a:solidFill>
                  <a:srgbClr val="009900"/>
                </a:solidFill>
              </a:rPr>
              <a:t> </a:t>
            </a:r>
            <a:endParaRPr lang="de-CH" b="0" dirty="0" smtClean="0">
              <a:solidFill>
                <a:srgbClr val="FF0000"/>
              </a:solidFill>
            </a:endParaRPr>
          </a:p>
        </p:txBody>
      </p:sp>
      <p:sp>
        <p:nvSpPr>
          <p:cNvPr id="13" name="Inhaltsplatzhalter 1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de-CH" dirty="0"/>
              <a:t>(Halter, Schröder 2010</a:t>
            </a:r>
            <a:r>
              <a:rPr lang="de-CH" dirty="0" smtClean="0"/>
              <a:t>)</a:t>
            </a:r>
            <a:endParaRPr lang="de-CH" dirty="0"/>
          </a:p>
        </p:txBody>
      </p:sp>
      <p:grpSp>
        <p:nvGrpSpPr>
          <p:cNvPr id="50180" name="Gruppieren 19"/>
          <p:cNvGrpSpPr>
            <a:grpSpLocks/>
          </p:cNvGrpSpPr>
          <p:nvPr/>
        </p:nvGrpSpPr>
        <p:grpSpPr bwMode="auto">
          <a:xfrm>
            <a:off x="1546457" y="988935"/>
            <a:ext cx="5736981" cy="5429250"/>
            <a:chOff x="666720" y="571480"/>
            <a:chExt cx="6858048" cy="6357982"/>
          </a:xfrm>
        </p:grpSpPr>
        <p:sp>
          <p:nvSpPr>
            <p:cNvPr id="16" name="Ellipse 15"/>
            <p:cNvSpPr/>
            <p:nvPr/>
          </p:nvSpPr>
          <p:spPr bwMode="auto">
            <a:xfrm>
              <a:off x="666720" y="571480"/>
              <a:ext cx="6858048" cy="635798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CH"/>
            </a:p>
          </p:txBody>
        </p:sp>
        <p:grpSp>
          <p:nvGrpSpPr>
            <p:cNvPr id="3" name="Group 83"/>
            <p:cNvGrpSpPr>
              <a:grpSpLocks/>
            </p:cNvGrpSpPr>
            <p:nvPr/>
          </p:nvGrpSpPr>
          <p:grpSpPr bwMode="auto">
            <a:xfrm>
              <a:off x="1095348" y="1071546"/>
              <a:ext cx="5929354" cy="5572140"/>
              <a:chOff x="3722" y="1861"/>
              <a:chExt cx="607" cy="594"/>
            </a:xfrm>
            <a:solidFill>
              <a:schemeClr val="accent2">
                <a:lumMod val="40000"/>
                <a:lumOff val="60000"/>
              </a:schemeClr>
            </a:solid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grpSpPr>
          <p:sp>
            <p:nvSpPr>
              <p:cNvPr id="5" name="Freeform 15"/>
              <p:cNvSpPr>
                <a:spLocks/>
              </p:cNvSpPr>
              <p:nvPr/>
            </p:nvSpPr>
            <p:spPr bwMode="gray">
              <a:xfrm>
                <a:off x="3871" y="2269"/>
                <a:ext cx="320" cy="186"/>
              </a:xfrm>
              <a:custGeom>
                <a:avLst/>
                <a:gdLst/>
                <a:ahLst/>
                <a:cxnLst>
                  <a:cxn ang="0">
                    <a:pos x="58" y="2"/>
                  </a:cxn>
                  <a:cxn ang="0">
                    <a:pos x="56" y="0"/>
                  </a:cxn>
                  <a:cxn ang="0">
                    <a:pos x="0" y="77"/>
                  </a:cxn>
                  <a:cxn ang="0">
                    <a:pos x="10" y="84"/>
                  </a:cxn>
                  <a:cxn ang="0">
                    <a:pos x="207" y="77"/>
                  </a:cxn>
                  <a:cxn ang="0">
                    <a:pos x="151" y="0"/>
                  </a:cxn>
                  <a:cxn ang="0">
                    <a:pos x="58" y="2"/>
                  </a:cxn>
                </a:cxnLst>
                <a:rect l="0" t="0" r="r" b="b"/>
                <a:pathLst>
                  <a:path w="207" h="120">
                    <a:moveTo>
                      <a:pt x="58" y="2"/>
                    </a:moveTo>
                    <a:cubicBezTo>
                      <a:pt x="57" y="1"/>
                      <a:pt x="56" y="1"/>
                      <a:pt x="56" y="0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3" y="79"/>
                      <a:pt x="7" y="82"/>
                      <a:pt x="10" y="84"/>
                    </a:cubicBezTo>
                    <a:cubicBezTo>
                      <a:pt x="74" y="120"/>
                      <a:pt x="150" y="115"/>
                      <a:pt x="207" y="77"/>
                    </a:cubicBezTo>
                    <a:cubicBezTo>
                      <a:pt x="151" y="0"/>
                      <a:pt x="151" y="0"/>
                      <a:pt x="151" y="0"/>
                    </a:cubicBezTo>
                    <a:cubicBezTo>
                      <a:pt x="124" y="17"/>
                      <a:pt x="88" y="19"/>
                      <a:pt x="58" y="2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noFill/>
                <a:miter lim="800000"/>
                <a:headEnd/>
                <a:tailEnd/>
              </a:ln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de-CH"/>
              </a:p>
            </p:txBody>
          </p:sp>
          <p:sp>
            <p:nvSpPr>
              <p:cNvPr id="6" name="Freeform 16"/>
              <p:cNvSpPr>
                <a:spLocks/>
              </p:cNvSpPr>
              <p:nvPr/>
            </p:nvSpPr>
            <p:spPr bwMode="gray">
              <a:xfrm>
                <a:off x="3722" y="2070"/>
                <a:ext cx="217" cy="306"/>
              </a:xfrm>
              <a:custGeom>
                <a:avLst/>
                <a:gdLst/>
                <a:ahLst/>
                <a:cxnLst>
                  <a:cxn ang="0">
                    <a:pos x="111" y="29"/>
                  </a:cxn>
                  <a:cxn ang="0">
                    <a:pos x="20" y="0"/>
                  </a:cxn>
                  <a:cxn ang="0">
                    <a:pos x="84" y="197"/>
                  </a:cxn>
                  <a:cxn ang="0">
                    <a:pos x="140" y="120"/>
                  </a:cxn>
                  <a:cxn ang="0">
                    <a:pos x="111" y="29"/>
                  </a:cxn>
                </a:cxnLst>
                <a:rect l="0" t="0" r="r" b="b"/>
                <a:pathLst>
                  <a:path w="140" h="197">
                    <a:moveTo>
                      <a:pt x="111" y="29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0" y="71"/>
                      <a:pt x="25" y="150"/>
                      <a:pt x="84" y="197"/>
                    </a:cubicBezTo>
                    <a:cubicBezTo>
                      <a:pt x="140" y="120"/>
                      <a:pt x="140" y="120"/>
                      <a:pt x="140" y="120"/>
                    </a:cubicBezTo>
                    <a:cubicBezTo>
                      <a:pt x="114" y="98"/>
                      <a:pt x="103" y="62"/>
                      <a:pt x="111" y="29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noFill/>
                <a:miter lim="800000"/>
                <a:headEnd/>
                <a:tailEnd/>
              </a:ln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de-CH"/>
              </a:p>
            </p:txBody>
          </p:sp>
          <p:sp>
            <p:nvSpPr>
              <p:cNvPr id="7" name="Freeform 17"/>
              <p:cNvSpPr>
                <a:spLocks/>
              </p:cNvSpPr>
              <p:nvPr/>
            </p:nvSpPr>
            <p:spPr bwMode="gray">
              <a:xfrm>
                <a:off x="4123" y="2070"/>
                <a:ext cx="206" cy="306"/>
              </a:xfrm>
              <a:custGeom>
                <a:avLst/>
                <a:gdLst/>
                <a:ahLst/>
                <a:cxnLst>
                  <a:cxn ang="0">
                    <a:pos x="19" y="96"/>
                  </a:cxn>
                  <a:cxn ang="0">
                    <a:pos x="0" y="120"/>
                  </a:cxn>
                  <a:cxn ang="0">
                    <a:pos x="56" y="197"/>
                  </a:cxn>
                  <a:cxn ang="0">
                    <a:pos x="101" y="144"/>
                  </a:cxn>
                  <a:cxn ang="0">
                    <a:pos x="119" y="0"/>
                  </a:cxn>
                  <a:cxn ang="0">
                    <a:pos x="29" y="29"/>
                  </a:cxn>
                  <a:cxn ang="0">
                    <a:pos x="19" y="96"/>
                  </a:cxn>
                </a:cxnLst>
                <a:rect l="0" t="0" r="r" b="b"/>
                <a:pathLst>
                  <a:path w="133" h="197">
                    <a:moveTo>
                      <a:pt x="19" y="96"/>
                    </a:moveTo>
                    <a:cubicBezTo>
                      <a:pt x="14" y="105"/>
                      <a:pt x="7" y="113"/>
                      <a:pt x="0" y="120"/>
                    </a:cubicBezTo>
                    <a:cubicBezTo>
                      <a:pt x="56" y="197"/>
                      <a:pt x="56" y="197"/>
                      <a:pt x="56" y="197"/>
                    </a:cubicBezTo>
                    <a:cubicBezTo>
                      <a:pt x="74" y="182"/>
                      <a:pt x="89" y="165"/>
                      <a:pt x="101" y="144"/>
                    </a:cubicBezTo>
                    <a:cubicBezTo>
                      <a:pt x="128" y="98"/>
                      <a:pt x="133" y="46"/>
                      <a:pt x="119" y="0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34" y="51"/>
                      <a:pt x="32" y="75"/>
                      <a:pt x="19" y="96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noFill/>
                <a:miter lim="800000"/>
                <a:headEnd/>
                <a:tailEnd/>
              </a:ln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de-CH"/>
              </a:p>
            </p:txBody>
          </p:sp>
          <p:sp>
            <p:nvSpPr>
              <p:cNvPr id="8" name="Freeform 18"/>
              <p:cNvSpPr>
                <a:spLocks/>
              </p:cNvSpPr>
              <p:nvPr/>
            </p:nvSpPr>
            <p:spPr bwMode="gray">
              <a:xfrm>
                <a:off x="4043" y="1861"/>
                <a:ext cx="258" cy="232"/>
              </a:xfrm>
              <a:custGeom>
                <a:avLst/>
                <a:gdLst/>
                <a:ahLst/>
                <a:cxnLst>
                  <a:cxn ang="0">
                    <a:pos x="76" y="150"/>
                  </a:cxn>
                  <a:cxn ang="0">
                    <a:pos x="167" y="121"/>
                  </a:cxn>
                  <a:cxn ang="0">
                    <a:pos x="85" y="25"/>
                  </a:cxn>
                  <a:cxn ang="0">
                    <a:pos x="0" y="0"/>
                  </a:cxn>
                  <a:cxn ang="0">
                    <a:pos x="0" y="95"/>
                  </a:cxn>
                  <a:cxn ang="0">
                    <a:pos x="38" y="107"/>
                  </a:cxn>
                  <a:cxn ang="0">
                    <a:pos x="76" y="150"/>
                  </a:cxn>
                </a:cxnLst>
                <a:rect l="0" t="0" r="r" b="b"/>
                <a:pathLst>
                  <a:path w="167" h="150">
                    <a:moveTo>
                      <a:pt x="76" y="150"/>
                    </a:moveTo>
                    <a:cubicBezTo>
                      <a:pt x="167" y="121"/>
                      <a:pt x="167" y="121"/>
                      <a:pt x="167" y="121"/>
                    </a:cubicBezTo>
                    <a:cubicBezTo>
                      <a:pt x="152" y="82"/>
                      <a:pt x="125" y="47"/>
                      <a:pt x="85" y="25"/>
                    </a:cubicBezTo>
                    <a:cubicBezTo>
                      <a:pt x="58" y="9"/>
                      <a:pt x="29" y="1"/>
                      <a:pt x="0" y="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13" y="96"/>
                      <a:pt x="26" y="100"/>
                      <a:pt x="38" y="107"/>
                    </a:cubicBezTo>
                    <a:cubicBezTo>
                      <a:pt x="56" y="117"/>
                      <a:pt x="69" y="133"/>
                      <a:pt x="76" y="150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noFill/>
                <a:miter lim="800000"/>
                <a:headEnd/>
                <a:tailEnd/>
              </a:ln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de-CH" dirty="0"/>
              </a:p>
            </p:txBody>
          </p:sp>
          <p:sp>
            <p:nvSpPr>
              <p:cNvPr id="9" name="Freeform 19"/>
              <p:cNvSpPr>
                <a:spLocks/>
              </p:cNvSpPr>
              <p:nvPr/>
            </p:nvSpPr>
            <p:spPr bwMode="gray">
              <a:xfrm>
                <a:off x="3761" y="1861"/>
                <a:ext cx="259" cy="232"/>
              </a:xfrm>
              <a:custGeom>
                <a:avLst/>
                <a:gdLst/>
                <a:ahLst/>
                <a:cxnLst>
                  <a:cxn ang="0">
                    <a:pos x="167" y="95"/>
                  </a:cxn>
                  <a:cxn ang="0">
                    <a:pos x="167" y="0"/>
                  </a:cxn>
                  <a:cxn ang="0">
                    <a:pos x="13" y="93"/>
                  </a:cxn>
                  <a:cxn ang="0">
                    <a:pos x="0" y="121"/>
                  </a:cxn>
                  <a:cxn ang="0">
                    <a:pos x="90" y="150"/>
                  </a:cxn>
                  <a:cxn ang="0">
                    <a:pos x="95" y="140"/>
                  </a:cxn>
                  <a:cxn ang="0">
                    <a:pos x="167" y="95"/>
                  </a:cxn>
                </a:cxnLst>
                <a:rect l="0" t="0" r="r" b="b"/>
                <a:pathLst>
                  <a:path w="167" h="150">
                    <a:moveTo>
                      <a:pt x="167" y="95"/>
                    </a:moveTo>
                    <a:cubicBezTo>
                      <a:pt x="167" y="0"/>
                      <a:pt x="167" y="0"/>
                      <a:pt x="167" y="0"/>
                    </a:cubicBezTo>
                    <a:cubicBezTo>
                      <a:pt x="106" y="2"/>
                      <a:pt x="46" y="35"/>
                      <a:pt x="13" y="93"/>
                    </a:cubicBezTo>
                    <a:cubicBezTo>
                      <a:pt x="8" y="102"/>
                      <a:pt x="4" y="111"/>
                      <a:pt x="0" y="121"/>
                    </a:cubicBezTo>
                    <a:cubicBezTo>
                      <a:pt x="90" y="150"/>
                      <a:pt x="90" y="150"/>
                      <a:pt x="90" y="150"/>
                    </a:cubicBezTo>
                    <a:cubicBezTo>
                      <a:pt x="92" y="147"/>
                      <a:pt x="93" y="143"/>
                      <a:pt x="95" y="140"/>
                    </a:cubicBezTo>
                    <a:cubicBezTo>
                      <a:pt x="111" y="113"/>
                      <a:pt x="138" y="97"/>
                      <a:pt x="167" y="95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>
                <a:noFill/>
                <a:miter lim="800000"/>
                <a:headEnd/>
                <a:tailEnd/>
              </a:ln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de-CH"/>
              </a:p>
            </p:txBody>
          </p:sp>
          <p:sp>
            <p:nvSpPr>
              <p:cNvPr id="10" name="Oval 77"/>
              <p:cNvSpPr>
                <a:spLocks noChangeAspect="1" noChangeArrowheads="1"/>
              </p:cNvSpPr>
              <p:nvPr/>
            </p:nvSpPr>
            <p:spPr bwMode="gray">
              <a:xfrm>
                <a:off x="3907" y="2026"/>
                <a:ext cx="249" cy="247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3175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177800" indent="-177800" defTabSz="801688">
                  <a:defRPr/>
                </a:pPr>
                <a:r>
                  <a:rPr lang="de-DE" sz="2000" b="1" dirty="0">
                    <a:solidFill>
                      <a:schemeClr val="bg1"/>
                    </a:solidFill>
                  </a:rPr>
                  <a:t>Nachfolge-</a:t>
                </a:r>
              </a:p>
              <a:p>
                <a:pPr marL="177800" indent="-177800" defTabSz="801688">
                  <a:defRPr/>
                </a:pPr>
                <a:r>
                  <a:rPr lang="de-DE" sz="2000" b="1" dirty="0" err="1">
                    <a:solidFill>
                      <a:schemeClr val="bg1"/>
                    </a:solidFill>
                  </a:rPr>
                  <a:t>regelung</a:t>
                </a:r>
                <a:endParaRPr lang="de-DE" sz="2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0183" name="Textfeld 10"/>
            <p:cNvSpPr txBox="1">
              <a:spLocks noChangeArrowheads="1"/>
            </p:cNvSpPr>
            <p:nvPr/>
          </p:nvSpPr>
          <p:spPr bwMode="auto">
            <a:xfrm rot="4108324">
              <a:off x="1383644" y="4070195"/>
              <a:ext cx="1631674" cy="699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de-CH" sz="1600" b="1"/>
                <a:t>Rechtliches </a:t>
              </a:r>
            </a:p>
            <a:p>
              <a:pPr>
                <a:spcBef>
                  <a:spcPts val="0"/>
                </a:spcBef>
              </a:pPr>
              <a:r>
                <a:rPr lang="de-CH" sz="1600" b="1"/>
                <a:t>Korsett</a:t>
              </a:r>
            </a:p>
          </p:txBody>
        </p:sp>
        <p:sp>
          <p:nvSpPr>
            <p:cNvPr id="50184" name="Textfeld 11"/>
            <p:cNvSpPr txBox="1">
              <a:spLocks noChangeArrowheads="1"/>
            </p:cNvSpPr>
            <p:nvPr/>
          </p:nvSpPr>
          <p:spPr bwMode="auto">
            <a:xfrm rot="17208189">
              <a:off x="5247329" y="3956687"/>
              <a:ext cx="1825929" cy="699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de-CH" sz="1600" b="1"/>
                <a:t>Vorsorge und </a:t>
              </a:r>
            </a:p>
            <a:p>
              <a:pPr>
                <a:spcBef>
                  <a:spcPts val="0"/>
                </a:spcBef>
              </a:pPr>
              <a:r>
                <a:rPr lang="de-CH" sz="1600" b="1"/>
                <a:t>Sicherheit</a:t>
              </a:r>
            </a:p>
          </p:txBody>
        </p:sp>
        <p:sp>
          <p:nvSpPr>
            <p:cNvPr id="50185" name="Textfeld 12"/>
            <p:cNvSpPr txBox="1">
              <a:spLocks noChangeArrowheads="1"/>
            </p:cNvSpPr>
            <p:nvPr/>
          </p:nvSpPr>
          <p:spPr bwMode="auto">
            <a:xfrm>
              <a:off x="3078317" y="5219817"/>
              <a:ext cx="1935793" cy="973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de-CH" sz="1600" b="1"/>
                <a:t>Stabilität und</a:t>
              </a:r>
            </a:p>
            <a:p>
              <a:pPr>
                <a:spcBef>
                  <a:spcPts val="0"/>
                </a:spcBef>
              </a:pPr>
              <a:r>
                <a:rPr lang="de-CH" sz="1600" b="1"/>
                <a:t>Fitness des</a:t>
              </a:r>
            </a:p>
            <a:p>
              <a:pPr>
                <a:spcBef>
                  <a:spcPts val="0"/>
                </a:spcBef>
              </a:pPr>
              <a:r>
                <a:rPr lang="de-CH" sz="1600" b="1"/>
                <a:t>Unternehmens</a:t>
              </a:r>
            </a:p>
          </p:txBody>
        </p:sp>
        <p:sp>
          <p:nvSpPr>
            <p:cNvPr id="50186" name="Textfeld 13"/>
            <p:cNvSpPr txBox="1">
              <a:spLocks noChangeArrowheads="1"/>
            </p:cNvSpPr>
            <p:nvPr/>
          </p:nvSpPr>
          <p:spPr bwMode="auto">
            <a:xfrm rot="1984078">
              <a:off x="3962368" y="1683656"/>
              <a:ext cx="2867087" cy="973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de-CH" sz="1600" b="1"/>
                <a:t>Selbstver-</a:t>
              </a:r>
            </a:p>
            <a:p>
              <a:pPr>
                <a:spcBef>
                  <a:spcPts val="0"/>
                </a:spcBef>
              </a:pPr>
              <a:r>
                <a:rPr lang="de-CH" sz="1600" b="1"/>
                <a:t>ständnis des Familien-</a:t>
              </a:r>
            </a:p>
            <a:p>
              <a:pPr>
                <a:spcBef>
                  <a:spcPts val="0"/>
                </a:spcBef>
              </a:pPr>
              <a:r>
                <a:rPr lang="de-CH" sz="1600" b="1"/>
                <a:t>unternehmens</a:t>
              </a:r>
            </a:p>
          </p:txBody>
        </p:sp>
        <p:sp>
          <p:nvSpPr>
            <p:cNvPr id="50187" name="Textfeld 15"/>
            <p:cNvSpPr txBox="1">
              <a:spLocks noChangeArrowheads="1"/>
            </p:cNvSpPr>
            <p:nvPr/>
          </p:nvSpPr>
          <p:spPr bwMode="auto">
            <a:xfrm rot="19039639">
              <a:off x="1588469" y="1702706"/>
              <a:ext cx="2688878" cy="973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de-CH" sz="1600" b="1" dirty="0"/>
                <a:t>Transaktionskosten</a:t>
              </a:r>
            </a:p>
            <a:p>
              <a:pPr>
                <a:spcBef>
                  <a:spcPts val="0"/>
                </a:spcBef>
              </a:pPr>
              <a:r>
                <a:rPr lang="de-CH" sz="1600" b="1" dirty="0"/>
                <a:t>(Steuern, Bewertung,</a:t>
              </a:r>
            </a:p>
            <a:p>
              <a:pPr>
                <a:spcBef>
                  <a:spcPts val="0"/>
                </a:spcBef>
              </a:pPr>
              <a:r>
                <a:rPr lang="de-CH" sz="1600" b="1" dirty="0"/>
                <a:t> Finanzierung)</a:t>
              </a:r>
            </a:p>
          </p:txBody>
        </p:sp>
        <p:sp>
          <p:nvSpPr>
            <p:cNvPr id="50188" name="Textfeld 16"/>
            <p:cNvSpPr txBox="1">
              <a:spLocks noChangeArrowheads="1"/>
            </p:cNvSpPr>
            <p:nvPr/>
          </p:nvSpPr>
          <p:spPr bwMode="auto">
            <a:xfrm rot="3490959">
              <a:off x="5621927" y="2101230"/>
              <a:ext cx="2540248" cy="551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de-CH" dirty="0" smtClean="0"/>
                <a:t>Normativ</a:t>
              </a:r>
            </a:p>
            <a:p>
              <a:pPr>
                <a:spcBef>
                  <a:spcPts val="0"/>
                </a:spcBef>
              </a:pPr>
              <a:r>
                <a:rPr lang="de-CH" b="1" dirty="0" smtClean="0">
                  <a:solidFill>
                    <a:schemeClr val="accent6"/>
                  </a:solidFill>
                </a:rPr>
                <a:t>Gerechtigkeit und Fairness</a:t>
              </a:r>
              <a:endParaRPr lang="de-CH" b="1" dirty="0">
                <a:solidFill>
                  <a:schemeClr val="accent6"/>
                </a:solidFill>
              </a:endParaRPr>
            </a:p>
          </p:txBody>
        </p:sp>
        <p:sp>
          <p:nvSpPr>
            <p:cNvPr id="50189" name="Textfeld 17"/>
            <p:cNvSpPr txBox="1">
              <a:spLocks noChangeArrowheads="1"/>
            </p:cNvSpPr>
            <p:nvPr/>
          </p:nvSpPr>
          <p:spPr bwMode="auto">
            <a:xfrm rot="19380818">
              <a:off x="5146702" y="5691843"/>
              <a:ext cx="1730755" cy="540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de-CH" dirty="0" smtClean="0"/>
                <a:t>Strategisch</a:t>
              </a:r>
            </a:p>
            <a:p>
              <a:pPr>
                <a:spcBef>
                  <a:spcPts val="0"/>
                </a:spcBef>
              </a:pPr>
              <a:r>
                <a:rPr lang="de-CH" b="1" dirty="0" smtClean="0">
                  <a:solidFill>
                    <a:schemeClr val="accent6"/>
                  </a:solidFill>
                </a:rPr>
                <a:t>Zweckmässigkeit</a:t>
              </a:r>
              <a:endParaRPr lang="de-CH" b="1" dirty="0">
                <a:solidFill>
                  <a:schemeClr val="accent6"/>
                </a:solidFill>
              </a:endParaRPr>
            </a:p>
          </p:txBody>
        </p:sp>
        <p:sp>
          <p:nvSpPr>
            <p:cNvPr id="50190" name="Textfeld 18"/>
            <p:cNvSpPr txBox="1">
              <a:spLocks noChangeArrowheads="1"/>
            </p:cNvSpPr>
            <p:nvPr/>
          </p:nvSpPr>
          <p:spPr bwMode="auto">
            <a:xfrm rot="17468821">
              <a:off x="347016" y="2474714"/>
              <a:ext cx="1644816" cy="551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de-CH" dirty="0" smtClean="0"/>
                <a:t>Operativ</a:t>
              </a:r>
            </a:p>
            <a:p>
              <a:pPr>
                <a:spcBef>
                  <a:spcPts val="0"/>
                </a:spcBef>
              </a:pPr>
              <a:r>
                <a:rPr lang="de-CH" b="1" dirty="0" smtClean="0">
                  <a:solidFill>
                    <a:schemeClr val="accent6"/>
                  </a:solidFill>
                </a:rPr>
                <a:t>Rechtmässigkeit</a:t>
              </a:r>
              <a:endParaRPr lang="de-CH" b="1" dirty="0">
                <a:solidFill>
                  <a:schemeClr val="accent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25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b="1" dirty="0" smtClean="0"/>
              <a:t>Denken und Handeln </a:t>
            </a:r>
            <a:r>
              <a:rPr lang="de-CH" dirty="0" smtClean="0"/>
              <a:t>in Szenarien</a:t>
            </a:r>
            <a:r>
              <a:rPr lang="de-CH" b="1" dirty="0" smtClean="0"/>
              <a:t/>
            </a:r>
            <a:br>
              <a:rPr lang="de-CH" b="1" dirty="0" smtClean="0"/>
            </a:br>
            <a:r>
              <a:rPr lang="de-CH" b="1" dirty="0" smtClean="0">
                <a:solidFill>
                  <a:schemeClr val="tx2"/>
                </a:solidFill>
              </a:rPr>
              <a:t>Nachfolge und sechs </a:t>
            </a:r>
            <a:r>
              <a:rPr lang="de-CH" dirty="0" smtClean="0">
                <a:solidFill>
                  <a:schemeClr val="tx2"/>
                </a:solidFill>
              </a:rPr>
              <a:t>zentrale </a:t>
            </a:r>
            <a:r>
              <a:rPr lang="de-CH" b="1" dirty="0" smtClean="0">
                <a:solidFill>
                  <a:schemeClr val="tx2"/>
                </a:solidFill>
              </a:rPr>
              <a:t>Gestaltungsoptionen</a:t>
            </a:r>
            <a:endParaRPr lang="de-CH" b="1" dirty="0">
              <a:solidFill>
                <a:schemeClr val="tx2"/>
              </a:solidFill>
            </a:endParaRPr>
          </a:p>
        </p:txBody>
      </p:sp>
      <p:sp>
        <p:nvSpPr>
          <p:cNvPr id="7" name="Inhaltsplatzhalter 6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CH" b="1" dirty="0"/>
              <a:t>An wen sollen wir übertragen?</a:t>
            </a:r>
          </a:p>
          <a:p>
            <a:pPr lvl="1"/>
            <a:r>
              <a:rPr lang="de-CH" dirty="0" smtClean="0"/>
              <a:t>FBO, MBO, MBI, M&amp;A, </a:t>
            </a:r>
            <a:r>
              <a:rPr lang="de-CH" dirty="0" err="1" smtClean="0"/>
              <a:t>Liq</a:t>
            </a:r>
            <a:r>
              <a:rPr lang="de-CH" dirty="0" smtClean="0"/>
              <a:t>.   </a:t>
            </a:r>
            <a:endParaRPr lang="de-CH" dirty="0"/>
          </a:p>
          <a:p>
            <a:r>
              <a:rPr lang="de-CH" b="1" dirty="0" smtClean="0"/>
              <a:t>Was </a:t>
            </a:r>
            <a:r>
              <a:rPr lang="de-CH" b="1" dirty="0"/>
              <a:t>sollten wir übertragen?</a:t>
            </a:r>
            <a:r>
              <a:rPr lang="de-CH" dirty="0"/>
              <a:t> </a:t>
            </a:r>
          </a:p>
          <a:p>
            <a:pPr lvl="1"/>
            <a:r>
              <a:rPr lang="de-CH" dirty="0"/>
              <a:t>Eigentum </a:t>
            </a:r>
          </a:p>
          <a:p>
            <a:pPr lvl="1"/>
            <a:r>
              <a:rPr lang="de-CH" dirty="0"/>
              <a:t>Führung / </a:t>
            </a:r>
            <a:r>
              <a:rPr lang="de-CH" dirty="0" err="1"/>
              <a:t>Leadership</a:t>
            </a:r>
            <a:r>
              <a:rPr lang="de-CH" dirty="0"/>
              <a:t> </a:t>
            </a:r>
          </a:p>
          <a:p>
            <a:pPr lvl="1"/>
            <a:r>
              <a:rPr lang="de-CH" dirty="0"/>
              <a:t>Vermögen </a:t>
            </a:r>
            <a:endParaRPr lang="de-CH" dirty="0" smtClean="0"/>
          </a:p>
          <a:p>
            <a:r>
              <a:rPr lang="de-CH" b="1" dirty="0" smtClean="0"/>
              <a:t>Gerechtigkeit/Fairness</a:t>
            </a:r>
          </a:p>
          <a:p>
            <a:pPr lvl="1"/>
            <a:r>
              <a:rPr lang="de-CH" dirty="0" smtClean="0"/>
              <a:t>Leistungs-, Verteilungs-, Bedürfnis- </a:t>
            </a:r>
          </a:p>
          <a:p>
            <a:pPr marL="236537" lvl="1" indent="0">
              <a:buNone/>
            </a:pPr>
            <a:r>
              <a:rPr lang="de-CH" dirty="0"/>
              <a:t> </a:t>
            </a:r>
            <a:r>
              <a:rPr lang="de-CH" dirty="0" smtClean="0"/>
              <a:t>   und Prozessgerechtigkeit</a:t>
            </a:r>
            <a:endParaRPr lang="de-CH" dirty="0"/>
          </a:p>
          <a:p>
            <a:r>
              <a:rPr lang="de-CH" b="1" dirty="0" smtClean="0"/>
              <a:t>Was ist das Übertragungsobjekt? </a:t>
            </a:r>
          </a:p>
          <a:p>
            <a:pPr lvl="1"/>
            <a:r>
              <a:rPr lang="de-CH" dirty="0"/>
              <a:t>Asset-Deal / Share-Deal </a:t>
            </a:r>
          </a:p>
          <a:p>
            <a:pPr lvl="1"/>
            <a:r>
              <a:rPr lang="de-CH" dirty="0" smtClean="0"/>
              <a:t>Geschäftsmodell etc.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b="1" dirty="0" smtClean="0"/>
              <a:t>Governance Struktur und -Prozess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CH" dirty="0" smtClean="0"/>
              <a:t>Bereich, GL, VR, </a:t>
            </a:r>
            <a:r>
              <a:rPr lang="de-CH" dirty="0" err="1" smtClean="0"/>
              <a:t>Generalvs</a:t>
            </a:r>
            <a:r>
              <a:rPr lang="de-CH" dirty="0" smtClean="0"/>
              <a:t>. </a:t>
            </a:r>
            <a:r>
              <a:rPr lang="de-CH" dirty="0" err="1" smtClean="0"/>
              <a:t>FamRat</a:t>
            </a:r>
            <a:endParaRPr lang="de-CH" dirty="0" smtClean="0"/>
          </a:p>
          <a:p>
            <a:r>
              <a:rPr lang="de-CH" b="1" dirty="0"/>
              <a:t>Wann sollten wir übertragen (ZEIT)</a:t>
            </a:r>
          </a:p>
          <a:p>
            <a:pPr lvl="1"/>
            <a:r>
              <a:rPr lang="de-CH" dirty="0"/>
              <a:t>Alles auf Einmal </a:t>
            </a:r>
          </a:p>
          <a:p>
            <a:pPr lvl="1"/>
            <a:r>
              <a:rPr lang="de-CH" dirty="0"/>
              <a:t>In </a:t>
            </a:r>
            <a:r>
              <a:rPr lang="de-CH" dirty="0" smtClean="0"/>
              <a:t>Teilschritten</a:t>
            </a:r>
            <a:endParaRPr lang="de-CH" dirty="0"/>
          </a:p>
        </p:txBody>
      </p:sp>
      <p:sp>
        <p:nvSpPr>
          <p:cNvPr id="8" name="Inhaltsplatzhalter 7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3" name="Geschweifte Klammer rechts 2"/>
          <p:cNvSpPr/>
          <p:nvPr/>
        </p:nvSpPr>
        <p:spPr bwMode="auto">
          <a:xfrm>
            <a:off x="5436096" y="1196752"/>
            <a:ext cx="797627" cy="5031770"/>
          </a:xfrm>
          <a:prstGeom prst="righ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104023" y="1970320"/>
            <a:ext cx="223490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 smtClean="0"/>
              <a:t>Denken in </a:t>
            </a:r>
          </a:p>
          <a:p>
            <a:r>
              <a:rPr lang="de-CH" sz="2400" b="1" dirty="0" smtClean="0">
                <a:solidFill>
                  <a:srgbClr val="FF0000"/>
                </a:solidFill>
              </a:rPr>
              <a:t>Szenarien!</a:t>
            </a:r>
            <a:r>
              <a:rPr lang="de-CH" sz="2400" b="1" dirty="0" smtClean="0"/>
              <a:t> </a:t>
            </a:r>
          </a:p>
          <a:p>
            <a:endParaRPr lang="de-CH" sz="2400" dirty="0" smtClean="0"/>
          </a:p>
          <a:p>
            <a:r>
              <a:rPr lang="de-CH" sz="2400" dirty="0" smtClean="0"/>
              <a:t>und</a:t>
            </a:r>
            <a:endParaRPr lang="de-CH" sz="2400" dirty="0"/>
          </a:p>
          <a:p>
            <a:endParaRPr lang="de-CH" sz="2400" dirty="0"/>
          </a:p>
          <a:p>
            <a:r>
              <a:rPr lang="de-CH" sz="2400" b="1" dirty="0" smtClean="0">
                <a:solidFill>
                  <a:srgbClr val="FF0000"/>
                </a:solidFill>
              </a:rPr>
              <a:t>«DIE» Lösung</a:t>
            </a:r>
          </a:p>
          <a:p>
            <a:r>
              <a:rPr lang="de-CH" sz="2400" dirty="0"/>
              <a:t>g</a:t>
            </a:r>
            <a:r>
              <a:rPr lang="de-CH" sz="2400" dirty="0" smtClean="0"/>
              <a:t>ibt es nicht</a:t>
            </a:r>
            <a:endParaRPr lang="de-CH" sz="2400" dirty="0"/>
          </a:p>
        </p:txBody>
      </p:sp>
      <p:sp>
        <p:nvSpPr>
          <p:cNvPr id="9" name="Textfeld 8"/>
          <p:cNvSpPr txBox="1"/>
          <p:nvPr/>
        </p:nvSpPr>
        <p:spPr>
          <a:xfrm>
            <a:off x="7646474" y="0"/>
            <a:ext cx="14975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(Stand 01.09.2015)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8560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0664" y="993455"/>
            <a:ext cx="4782819" cy="540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Rechtliches Korsett</a:t>
            </a:r>
            <a:br>
              <a:rPr lang="de-DE" dirty="0"/>
            </a:br>
            <a:r>
              <a:rPr lang="de-DE" dirty="0" smtClean="0">
                <a:solidFill>
                  <a:schemeClr val="tx2"/>
                </a:solidFill>
              </a:rPr>
              <a:t>„Nix geregelt und jetzt das…“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/>
              <a:t>(</a:t>
            </a:r>
            <a:r>
              <a:rPr lang="de-CH" dirty="0" err="1"/>
              <a:t>Felden</a:t>
            </a:r>
            <a:r>
              <a:rPr lang="de-CH" dirty="0"/>
              <a:t>, Pfannenschwarz 2008)</a:t>
            </a:r>
          </a:p>
        </p:txBody>
      </p:sp>
    </p:spTree>
    <p:extLst>
      <p:ext uri="{BB962C8B-B14F-4D97-AF65-F5344CB8AC3E}">
        <p14:creationId xmlns:p14="http://schemas.microsoft.com/office/powerpoint/2010/main" val="149574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4003" y="78831"/>
            <a:ext cx="4933504" cy="659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/>
              <a:t>(</a:t>
            </a:r>
            <a:r>
              <a:rPr lang="de-CH" dirty="0" err="1"/>
              <a:t>Felden</a:t>
            </a:r>
            <a:r>
              <a:rPr lang="de-CH" dirty="0"/>
              <a:t>, Pfannenschwarz 2008</a:t>
            </a:r>
            <a:r>
              <a:rPr lang="de-CH" dirty="0" smtClean="0"/>
              <a:t>)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2985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 smtClean="0"/>
              <a:t>Bedeutung der </a:t>
            </a:r>
            <a:r>
              <a:rPr lang="de-CH" b="1" dirty="0" smtClean="0"/>
              <a:t>Unternehmensnachfolge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b="1" dirty="0" smtClean="0">
                <a:solidFill>
                  <a:schemeClr val="tx2"/>
                </a:solidFill>
              </a:rPr>
              <a:t>Nachfolge als Markt verstehen </a:t>
            </a:r>
            <a:endParaRPr lang="de-CH" b="1" dirty="0">
              <a:solidFill>
                <a:schemeClr val="tx2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155378" y="6175829"/>
            <a:ext cx="8132763" cy="271463"/>
          </a:xfrm>
        </p:spPr>
        <p:txBody>
          <a:bodyPr/>
          <a:lstStyle/>
          <a:p>
            <a:r>
              <a:rPr lang="de-CH" dirty="0" smtClean="0"/>
              <a:t>(Halter 2014)</a:t>
            </a:r>
            <a:endParaRPr lang="de-CH" dirty="0"/>
          </a:p>
        </p:txBody>
      </p:sp>
      <p:sp>
        <p:nvSpPr>
          <p:cNvPr id="5" name="Gleichschenkliges Dreieck 4"/>
          <p:cNvSpPr/>
          <p:nvPr/>
        </p:nvSpPr>
        <p:spPr bwMode="auto">
          <a:xfrm>
            <a:off x="994163" y="2351307"/>
            <a:ext cx="6467976" cy="2552868"/>
          </a:xfrm>
          <a:prstGeom prst="triangl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endParaRPr lang="de-CH" sz="1600" b="1" dirty="0" smtClean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CH" sz="16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de-CH" sz="16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Nachfolgequote (in 5J)</a:t>
            </a:r>
          </a:p>
          <a:p>
            <a:pPr algn="ctr"/>
            <a:r>
              <a:rPr lang="de-CH" sz="16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</a:t>
            </a: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Übertragungsquote </a:t>
            </a:r>
          </a:p>
          <a:p>
            <a:pPr algn="ctr"/>
            <a:r>
              <a:rPr lang="de-CH" sz="16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95%</a:t>
            </a:r>
            <a:r>
              <a:rPr lang="de-CH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Überlebensquote (in 5 J.)</a:t>
            </a:r>
          </a:p>
          <a:p>
            <a:pPr algn="ctr"/>
            <a:endParaRPr lang="de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CH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71100" y="3757128"/>
            <a:ext cx="1543566" cy="1386736"/>
          </a:xfrm>
          <a:prstGeom prst="rect">
            <a:avLst/>
          </a:prstGeom>
          <a:solidFill>
            <a:srgbClr val="000000">
              <a:alpha val="30196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>
              <a:spcBef>
                <a:spcPts val="0"/>
              </a:spcBef>
            </a:pPr>
            <a:r>
              <a:rPr lang="de-CH" sz="88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V</a:t>
            </a:r>
            <a:endParaRPr lang="de-CH" b="1" dirty="0" smtClean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6721344" y="3762374"/>
            <a:ext cx="1543566" cy="1386736"/>
          </a:xfrm>
          <a:prstGeom prst="rect">
            <a:avLst/>
          </a:prstGeom>
          <a:solidFill>
            <a:srgbClr val="000000">
              <a:alpha val="30196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>
              <a:spcBef>
                <a:spcPts val="0"/>
              </a:spcBef>
            </a:pPr>
            <a:r>
              <a:rPr lang="de-CH" sz="8800" b="1" dirty="0">
                <a:solidFill>
                  <a:schemeClr val="bg1"/>
                </a:solidFill>
                <a:latin typeface="+mn-lt"/>
                <a:cs typeface="Calibri" pitchFamily="34" charset="0"/>
              </a:rPr>
              <a:t>N</a:t>
            </a:r>
            <a:endParaRPr lang="de-CH" b="1" dirty="0" smtClean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277133" y="4304736"/>
            <a:ext cx="976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Bef>
                <a:spcPts val="0"/>
              </a:spcBef>
            </a:pPr>
            <a:r>
              <a:rPr lang="de-CH" dirty="0" smtClean="0"/>
              <a:t>Nachfolger</a:t>
            </a:r>
          </a:p>
          <a:p>
            <a:pPr algn="r">
              <a:spcBef>
                <a:spcPts val="0"/>
              </a:spcBef>
            </a:pPr>
            <a:r>
              <a:rPr lang="de-CH" dirty="0" smtClean="0"/>
              <a:t>Nachahmer</a:t>
            </a:r>
          </a:p>
          <a:p>
            <a:pPr algn="r">
              <a:spcBef>
                <a:spcPts val="0"/>
              </a:spcBef>
            </a:pPr>
            <a:r>
              <a:rPr lang="de-CH" dirty="0" smtClean="0"/>
              <a:t>Nehmer</a:t>
            </a:r>
          </a:p>
          <a:p>
            <a:pPr algn="r">
              <a:spcBef>
                <a:spcPts val="0"/>
              </a:spcBef>
            </a:pPr>
            <a:r>
              <a:rPr lang="de-CH" dirty="0" smtClean="0"/>
              <a:t>Nein-Sager</a:t>
            </a:r>
            <a:endParaRPr lang="de-CH" dirty="0"/>
          </a:p>
        </p:txBody>
      </p:sp>
      <p:sp>
        <p:nvSpPr>
          <p:cNvPr id="10" name="Abgerundetes Rechteck 9"/>
          <p:cNvSpPr/>
          <p:nvPr/>
        </p:nvSpPr>
        <p:spPr bwMode="auto">
          <a:xfrm>
            <a:off x="1055579" y="4958778"/>
            <a:ext cx="1138742" cy="585750"/>
          </a:xfrm>
          <a:prstGeom prst="roundRect">
            <a:avLst/>
          </a:prstGeom>
          <a:solidFill>
            <a:srgbClr val="117613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>
              <a:spcBef>
                <a:spcPts val="0"/>
              </a:spcBef>
            </a:pPr>
            <a:r>
              <a:rPr lang="de-CH" sz="18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FBO</a:t>
            </a:r>
          </a:p>
        </p:txBody>
      </p:sp>
      <p:sp>
        <p:nvSpPr>
          <p:cNvPr id="11" name="Abgerundetes Rechteck 10"/>
          <p:cNvSpPr/>
          <p:nvPr/>
        </p:nvSpPr>
        <p:spPr bwMode="auto">
          <a:xfrm>
            <a:off x="2401540" y="4961731"/>
            <a:ext cx="1156313" cy="585750"/>
          </a:xfrm>
          <a:prstGeom prst="roundRect">
            <a:avLst/>
          </a:prstGeom>
          <a:solidFill>
            <a:srgbClr val="117613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>
              <a:spcBef>
                <a:spcPts val="0"/>
              </a:spcBef>
            </a:pPr>
            <a:r>
              <a:rPr lang="de-CH" sz="18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MBO</a:t>
            </a:r>
          </a:p>
        </p:txBody>
      </p:sp>
      <p:sp>
        <p:nvSpPr>
          <p:cNvPr id="12" name="Abgerundetes Rechteck 11"/>
          <p:cNvSpPr/>
          <p:nvPr/>
        </p:nvSpPr>
        <p:spPr bwMode="auto">
          <a:xfrm>
            <a:off x="3747295" y="4961731"/>
            <a:ext cx="1126582" cy="585750"/>
          </a:xfrm>
          <a:prstGeom prst="roundRect">
            <a:avLst/>
          </a:prstGeom>
          <a:solidFill>
            <a:srgbClr val="117613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>
              <a:spcBef>
                <a:spcPts val="0"/>
              </a:spcBef>
            </a:pPr>
            <a:r>
              <a:rPr lang="de-CH" sz="18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MBI</a:t>
            </a:r>
          </a:p>
        </p:txBody>
      </p:sp>
      <p:sp>
        <p:nvSpPr>
          <p:cNvPr id="13" name="Rechteck 12"/>
          <p:cNvSpPr/>
          <p:nvPr/>
        </p:nvSpPr>
        <p:spPr bwMode="auto">
          <a:xfrm>
            <a:off x="3424503" y="1199175"/>
            <a:ext cx="1543566" cy="1386736"/>
          </a:xfrm>
          <a:prstGeom prst="rect">
            <a:avLst/>
          </a:prstGeom>
          <a:solidFill>
            <a:srgbClr val="000000">
              <a:alpha val="30196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>
              <a:spcBef>
                <a:spcPts val="0"/>
              </a:spcBef>
            </a:pPr>
            <a:r>
              <a:rPr lang="de-CH" sz="8800" b="1" dirty="0">
                <a:solidFill>
                  <a:schemeClr val="bg1"/>
                </a:solidFill>
                <a:latin typeface="+mn-lt"/>
                <a:cs typeface="Calibri" pitchFamily="34" charset="0"/>
              </a:rPr>
              <a:t>D</a:t>
            </a:r>
            <a:endParaRPr lang="de-CH" b="1" dirty="0" smtClean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9477" y="4140245"/>
            <a:ext cx="9761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de-CH" dirty="0" smtClean="0"/>
              <a:t>Vorgänger</a:t>
            </a:r>
          </a:p>
          <a:p>
            <a:pPr algn="l">
              <a:spcBef>
                <a:spcPts val="0"/>
              </a:spcBef>
            </a:pPr>
            <a:r>
              <a:rPr lang="de-CH" dirty="0" smtClean="0"/>
              <a:t>Verkäufer</a:t>
            </a:r>
          </a:p>
          <a:p>
            <a:pPr algn="l">
              <a:spcBef>
                <a:spcPts val="0"/>
              </a:spcBef>
            </a:pPr>
            <a:r>
              <a:rPr lang="de-CH" dirty="0" smtClean="0"/>
              <a:t>Vorbild</a:t>
            </a:r>
          </a:p>
          <a:p>
            <a:pPr algn="l">
              <a:spcBef>
                <a:spcPts val="0"/>
              </a:spcBef>
            </a:pPr>
            <a:r>
              <a:rPr lang="de-CH" dirty="0" err="1" smtClean="0"/>
              <a:t>Verhinderer</a:t>
            </a:r>
            <a:endParaRPr lang="de-CH" dirty="0" smtClean="0"/>
          </a:p>
          <a:p>
            <a:pPr algn="l">
              <a:spcBef>
                <a:spcPts val="0"/>
              </a:spcBef>
            </a:pPr>
            <a:r>
              <a:rPr lang="de-CH" dirty="0" smtClean="0"/>
              <a:t>Verführer</a:t>
            </a:r>
            <a:endParaRPr lang="de-CH" dirty="0"/>
          </a:p>
        </p:txBody>
      </p:sp>
      <p:sp>
        <p:nvSpPr>
          <p:cNvPr id="14" name="Textfeld 13"/>
          <p:cNvSpPr txBox="1"/>
          <p:nvPr/>
        </p:nvSpPr>
        <p:spPr>
          <a:xfrm>
            <a:off x="3620451" y="1226623"/>
            <a:ext cx="104387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de-CH" dirty="0" smtClean="0"/>
              <a:t>Dienstleister</a:t>
            </a:r>
          </a:p>
          <a:p>
            <a:pPr>
              <a:spcBef>
                <a:spcPts val="0"/>
              </a:spcBef>
            </a:pPr>
            <a:r>
              <a:rPr lang="de-CH" dirty="0" smtClean="0"/>
              <a:t>Drehscheibe</a:t>
            </a:r>
          </a:p>
          <a:p>
            <a:pPr>
              <a:spcBef>
                <a:spcPts val="0"/>
              </a:spcBef>
            </a:pPr>
            <a:r>
              <a:rPr lang="de-CH" dirty="0" smtClean="0"/>
              <a:t>Denker </a:t>
            </a:r>
          </a:p>
          <a:p>
            <a:pPr>
              <a:spcBef>
                <a:spcPts val="0"/>
              </a:spcBef>
            </a:pPr>
            <a:r>
              <a:rPr lang="de-CH" dirty="0" smtClean="0"/>
              <a:t>Durchzieher</a:t>
            </a:r>
          </a:p>
          <a:p>
            <a:pPr>
              <a:spcBef>
                <a:spcPts val="0"/>
              </a:spcBef>
            </a:pPr>
            <a:r>
              <a:rPr lang="de-CH" dirty="0" err="1" smtClean="0"/>
              <a:t>Drängeler</a:t>
            </a:r>
            <a:endParaRPr lang="de-CH" dirty="0" smtClean="0"/>
          </a:p>
          <a:p>
            <a:pPr>
              <a:spcBef>
                <a:spcPts val="0"/>
              </a:spcBef>
            </a:pPr>
            <a:r>
              <a:rPr lang="de-CH" dirty="0" smtClean="0"/>
              <a:t>Dirigent</a:t>
            </a:r>
          </a:p>
          <a:p>
            <a:pPr>
              <a:spcBef>
                <a:spcPts val="0"/>
              </a:spcBef>
            </a:pPr>
            <a:r>
              <a:rPr lang="de-CH" smtClean="0"/>
              <a:t>Dompteur</a:t>
            </a:r>
            <a:endParaRPr lang="de-CH" dirty="0"/>
          </a:p>
        </p:txBody>
      </p:sp>
      <p:sp>
        <p:nvSpPr>
          <p:cNvPr id="15" name="Abgerundetes Rechteck 14"/>
          <p:cNvSpPr/>
          <p:nvPr/>
        </p:nvSpPr>
        <p:spPr bwMode="auto">
          <a:xfrm>
            <a:off x="4978943" y="4961731"/>
            <a:ext cx="1126582" cy="585750"/>
          </a:xfrm>
          <a:prstGeom prst="roundRect">
            <a:avLst/>
          </a:prstGeom>
          <a:solidFill>
            <a:srgbClr val="117613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>
              <a:spcBef>
                <a:spcPts val="0"/>
              </a:spcBef>
            </a:pPr>
            <a:r>
              <a:rPr lang="de-CH" sz="18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M&amp;A</a:t>
            </a:r>
          </a:p>
        </p:txBody>
      </p:sp>
      <p:sp>
        <p:nvSpPr>
          <p:cNvPr id="16" name="Abgerundetes Rechteck 15"/>
          <p:cNvSpPr/>
          <p:nvPr/>
        </p:nvSpPr>
        <p:spPr bwMode="auto">
          <a:xfrm>
            <a:off x="6229350" y="4961731"/>
            <a:ext cx="1126582" cy="585750"/>
          </a:xfrm>
          <a:prstGeom prst="roundRect">
            <a:avLst/>
          </a:prstGeom>
          <a:solidFill>
            <a:srgbClr val="FFC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>
              <a:spcBef>
                <a:spcPts val="0"/>
              </a:spcBef>
            </a:pPr>
            <a:r>
              <a:rPr lang="de-CH" sz="1800" b="1" dirty="0" err="1" smtClean="0">
                <a:solidFill>
                  <a:schemeClr val="bg1"/>
                </a:solidFill>
                <a:latin typeface="+mn-lt"/>
                <a:cs typeface="Calibri" pitchFamily="34" charset="0"/>
              </a:rPr>
              <a:t>Liq</a:t>
            </a:r>
            <a:r>
              <a:rPr lang="de-CH" sz="18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.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380216" y="5742801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4</a:t>
            </a:r>
            <a:r>
              <a:rPr lang="de-CH" dirty="0" smtClean="0"/>
              <a:t>0%</a:t>
            </a:r>
            <a:endParaRPr lang="de-CH" dirty="0"/>
          </a:p>
        </p:txBody>
      </p:sp>
      <p:sp>
        <p:nvSpPr>
          <p:cNvPr id="17" name="Textfeld 16"/>
          <p:cNvSpPr txBox="1"/>
          <p:nvPr/>
        </p:nvSpPr>
        <p:spPr>
          <a:xfrm>
            <a:off x="2756896" y="5756701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30%</a:t>
            </a:r>
            <a:endParaRPr lang="de-CH" dirty="0"/>
          </a:p>
        </p:txBody>
      </p:sp>
      <p:sp>
        <p:nvSpPr>
          <p:cNvPr id="19" name="Textfeld 18"/>
          <p:cNvSpPr txBox="1"/>
          <p:nvPr/>
        </p:nvSpPr>
        <p:spPr>
          <a:xfrm>
            <a:off x="4708227" y="5736877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30%</a:t>
            </a:r>
            <a:endParaRPr lang="de-CH" dirty="0"/>
          </a:p>
        </p:txBody>
      </p:sp>
      <p:sp>
        <p:nvSpPr>
          <p:cNvPr id="22" name="Geschweifte Klammer links 21"/>
          <p:cNvSpPr/>
          <p:nvPr/>
        </p:nvSpPr>
        <p:spPr>
          <a:xfrm rot="16200000">
            <a:off x="1495065" y="5009013"/>
            <a:ext cx="261142" cy="107308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3" name="Geschweifte Klammer links 22"/>
          <p:cNvSpPr/>
          <p:nvPr/>
        </p:nvSpPr>
        <p:spPr>
          <a:xfrm rot="16200000">
            <a:off x="2837326" y="5004271"/>
            <a:ext cx="261142" cy="107308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4" name="Geschweifte Klammer links 23"/>
          <p:cNvSpPr/>
          <p:nvPr/>
        </p:nvSpPr>
        <p:spPr>
          <a:xfrm rot="16200000">
            <a:off x="4795841" y="4364475"/>
            <a:ext cx="261142" cy="235823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5" name="Textfeld 24"/>
          <p:cNvSpPr txBox="1"/>
          <p:nvPr/>
        </p:nvSpPr>
        <p:spPr>
          <a:xfrm>
            <a:off x="7646474" y="0"/>
            <a:ext cx="14975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(Stand 01.09.2015)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3739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/>
              <a:t>Denken und Handeln in Szenarien</a:t>
            </a:r>
            <a:br>
              <a:rPr lang="de-CH" b="1" dirty="0"/>
            </a:br>
            <a:r>
              <a:rPr lang="de-CH" b="1" dirty="0" smtClean="0">
                <a:solidFill>
                  <a:schemeClr val="tx2"/>
                </a:solidFill>
              </a:rPr>
              <a:t>Nachfolge-Fähigkeit und -Würdigkeit</a:t>
            </a:r>
            <a:endParaRPr lang="de-CH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Rechteck 7"/>
          <p:cNvSpPr/>
          <p:nvPr/>
        </p:nvSpPr>
        <p:spPr>
          <a:xfrm>
            <a:off x="567559" y="2096814"/>
            <a:ext cx="1718441" cy="16606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Stärken</a:t>
            </a:r>
            <a:endParaRPr lang="de-CH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2364830" y="2112581"/>
            <a:ext cx="1718441" cy="16606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Schwächen</a:t>
            </a:r>
            <a:endParaRPr lang="de-CH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562299" y="3920410"/>
            <a:ext cx="1718441" cy="16606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Chancen</a:t>
            </a:r>
            <a:endParaRPr lang="de-CH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359570" y="3936177"/>
            <a:ext cx="1718441" cy="16606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Gefahren</a:t>
            </a:r>
            <a:endParaRPr lang="de-CH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feil nach rechts 11"/>
          <p:cNvSpPr/>
          <p:nvPr/>
        </p:nvSpPr>
        <p:spPr>
          <a:xfrm>
            <a:off x="4335517" y="2380593"/>
            <a:ext cx="567559" cy="725214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Pfeil nach rechts 12"/>
          <p:cNvSpPr/>
          <p:nvPr/>
        </p:nvSpPr>
        <p:spPr>
          <a:xfrm>
            <a:off x="4330261" y="4424913"/>
            <a:ext cx="567559" cy="725214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Textfeld 13"/>
          <p:cNvSpPr txBox="1"/>
          <p:nvPr/>
        </p:nvSpPr>
        <p:spPr>
          <a:xfrm>
            <a:off x="5025878" y="2601310"/>
            <a:ext cx="2635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CH" sz="2000" b="1" dirty="0" smtClean="0"/>
              <a:t>Nachfolge-</a:t>
            </a:r>
            <a:r>
              <a:rPr lang="de-CH" sz="2000" b="1" u="sng" dirty="0" smtClean="0">
                <a:solidFill>
                  <a:srgbClr val="FF0000"/>
                </a:solidFill>
              </a:rPr>
              <a:t>Fähigkeit</a:t>
            </a:r>
            <a:endParaRPr lang="de-CH" sz="2000" b="1" u="sng" dirty="0">
              <a:solidFill>
                <a:srgbClr val="FF000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974579" y="4661397"/>
            <a:ext cx="2834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CH" sz="2000" b="1" dirty="0" smtClean="0"/>
              <a:t>Nachfolge-</a:t>
            </a:r>
            <a:r>
              <a:rPr lang="de-CH" sz="2000" b="1" u="sng" dirty="0" smtClean="0">
                <a:solidFill>
                  <a:srgbClr val="FF0000"/>
                </a:solidFill>
              </a:rPr>
              <a:t>Würdigkeit</a:t>
            </a:r>
            <a:endParaRPr lang="de-CH" sz="2000" b="1" u="sng" dirty="0">
              <a:solidFill>
                <a:srgbClr val="FF000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646474" y="0"/>
            <a:ext cx="14975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(Stand 01.09.2015)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7658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 smtClean="0"/>
              <a:t>Denken und Handeln in Szenarien</a:t>
            </a:r>
            <a:br>
              <a:rPr lang="de-CH" b="1" dirty="0" smtClean="0"/>
            </a:br>
            <a:r>
              <a:rPr lang="de-CH" b="1" dirty="0" smtClean="0">
                <a:solidFill>
                  <a:schemeClr val="tx2"/>
                </a:solidFill>
              </a:rPr>
              <a:t>Drei Wege: unterschiedliche Informationsasymmetrien</a:t>
            </a:r>
            <a:endParaRPr lang="de-CH" b="1" dirty="0">
              <a:solidFill>
                <a:schemeClr val="tx2"/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 smtClean="0"/>
              <a:t>(Halter, Kammerlander, Kissling 2013, S. 7)</a:t>
            </a:r>
            <a:endParaRPr lang="de-CH" dirty="0"/>
          </a:p>
        </p:txBody>
      </p:sp>
      <p:sp>
        <p:nvSpPr>
          <p:cNvPr id="8" name="Abgerundetes Rechteck 7"/>
          <p:cNvSpPr/>
          <p:nvPr/>
        </p:nvSpPr>
        <p:spPr bwMode="auto">
          <a:xfrm>
            <a:off x="318253" y="1658162"/>
            <a:ext cx="2473915" cy="648072"/>
          </a:xfrm>
          <a:prstGeom prst="roundRect">
            <a:avLst/>
          </a:prstGeom>
          <a:solidFill>
            <a:srgbClr val="117613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>
              <a:spcBef>
                <a:spcPts val="0"/>
              </a:spcBef>
            </a:pPr>
            <a:r>
              <a:rPr lang="de-CH" sz="1800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Family </a:t>
            </a:r>
            <a:r>
              <a:rPr lang="de-CH" sz="1800" dirty="0" err="1" smtClean="0">
                <a:solidFill>
                  <a:schemeClr val="bg1"/>
                </a:solidFill>
                <a:latin typeface="+mn-lt"/>
                <a:cs typeface="Calibri" pitchFamily="34" charset="0"/>
              </a:rPr>
              <a:t>Buy</a:t>
            </a:r>
            <a:r>
              <a:rPr lang="de-CH" sz="1800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 Out</a:t>
            </a:r>
          </a:p>
          <a:p>
            <a:pPr algn="ctr">
              <a:spcBef>
                <a:spcPts val="0"/>
              </a:spcBef>
            </a:pPr>
            <a:r>
              <a:rPr lang="de-CH" sz="1800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(FBO)</a:t>
            </a:r>
          </a:p>
        </p:txBody>
      </p:sp>
      <p:sp>
        <p:nvSpPr>
          <p:cNvPr id="9" name="Abgerundetes Rechteck 8"/>
          <p:cNvSpPr/>
          <p:nvPr/>
        </p:nvSpPr>
        <p:spPr bwMode="auto">
          <a:xfrm>
            <a:off x="3064571" y="1658162"/>
            <a:ext cx="2473915" cy="648072"/>
          </a:xfrm>
          <a:prstGeom prst="roundRect">
            <a:avLst/>
          </a:prstGeom>
          <a:solidFill>
            <a:srgbClr val="117613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>
              <a:spcBef>
                <a:spcPts val="0"/>
              </a:spcBef>
            </a:pPr>
            <a:r>
              <a:rPr lang="de-CH" sz="1800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Management </a:t>
            </a:r>
            <a:r>
              <a:rPr lang="de-CH" sz="1800" dirty="0" err="1" smtClean="0">
                <a:solidFill>
                  <a:schemeClr val="bg1"/>
                </a:solidFill>
                <a:latin typeface="+mn-lt"/>
                <a:cs typeface="Calibri" pitchFamily="34" charset="0"/>
              </a:rPr>
              <a:t>Buy</a:t>
            </a:r>
            <a:r>
              <a:rPr lang="de-CH" sz="1800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 Out</a:t>
            </a:r>
          </a:p>
          <a:p>
            <a:pPr algn="ctr">
              <a:spcBef>
                <a:spcPts val="0"/>
              </a:spcBef>
            </a:pPr>
            <a:r>
              <a:rPr lang="de-CH" sz="1800" dirty="0">
                <a:solidFill>
                  <a:schemeClr val="bg1"/>
                </a:solidFill>
                <a:latin typeface="+mn-lt"/>
                <a:cs typeface="Calibri" pitchFamily="34" charset="0"/>
              </a:rPr>
              <a:t>(</a:t>
            </a:r>
            <a:r>
              <a:rPr lang="de-CH" sz="1800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MBO)</a:t>
            </a:r>
          </a:p>
        </p:txBody>
      </p:sp>
      <p:sp>
        <p:nvSpPr>
          <p:cNvPr id="10" name="Abgerundetes Rechteck 9"/>
          <p:cNvSpPr/>
          <p:nvPr/>
        </p:nvSpPr>
        <p:spPr bwMode="auto">
          <a:xfrm>
            <a:off x="5777890" y="1658162"/>
            <a:ext cx="2473915" cy="648072"/>
          </a:xfrm>
          <a:prstGeom prst="roundRect">
            <a:avLst/>
          </a:prstGeom>
          <a:solidFill>
            <a:srgbClr val="117613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>
              <a:spcBef>
                <a:spcPts val="0"/>
              </a:spcBef>
            </a:pPr>
            <a:r>
              <a:rPr lang="de-CH" sz="1800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Management </a:t>
            </a:r>
            <a:r>
              <a:rPr lang="de-CH" sz="1800" dirty="0" err="1" smtClean="0">
                <a:solidFill>
                  <a:schemeClr val="bg1"/>
                </a:solidFill>
                <a:latin typeface="+mn-lt"/>
                <a:cs typeface="Calibri" pitchFamily="34" charset="0"/>
              </a:rPr>
              <a:t>Buy</a:t>
            </a:r>
            <a:r>
              <a:rPr lang="de-CH" sz="1800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 In </a:t>
            </a:r>
          </a:p>
          <a:p>
            <a:pPr algn="ctr">
              <a:spcBef>
                <a:spcPts val="0"/>
              </a:spcBef>
            </a:pPr>
            <a:r>
              <a:rPr lang="de-CH" sz="1800" dirty="0">
                <a:solidFill>
                  <a:schemeClr val="bg1"/>
                </a:solidFill>
                <a:latin typeface="+mn-lt"/>
                <a:cs typeface="Calibri" pitchFamily="34" charset="0"/>
              </a:rPr>
              <a:t>(</a:t>
            </a:r>
            <a:r>
              <a:rPr lang="de-CH" sz="1800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MBI und </a:t>
            </a:r>
            <a:r>
              <a:rPr lang="de-CH" sz="1800" dirty="0">
                <a:solidFill>
                  <a:schemeClr val="bg1"/>
                </a:solidFill>
                <a:latin typeface="+mn-lt"/>
                <a:cs typeface="Calibri" pitchFamily="34" charset="0"/>
              </a:rPr>
              <a:t>M</a:t>
            </a:r>
            <a:r>
              <a:rPr lang="de-CH" sz="1800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&amp;A)</a:t>
            </a:r>
          </a:p>
        </p:txBody>
      </p:sp>
      <p:sp>
        <p:nvSpPr>
          <p:cNvPr id="11" name="Ellipse 10"/>
          <p:cNvSpPr/>
          <p:nvPr/>
        </p:nvSpPr>
        <p:spPr bwMode="auto">
          <a:xfrm>
            <a:off x="318253" y="3212976"/>
            <a:ext cx="1759003" cy="1224136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endParaRPr lang="de-CH" dirty="0" smtClean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12" name="Ellipse 11"/>
          <p:cNvSpPr/>
          <p:nvPr/>
        </p:nvSpPr>
        <p:spPr bwMode="auto">
          <a:xfrm>
            <a:off x="1149209" y="3212976"/>
            <a:ext cx="1759003" cy="1224136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endParaRPr lang="de-CH" dirty="0" smtClean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13" name="Ellipse 12"/>
          <p:cNvSpPr/>
          <p:nvPr/>
        </p:nvSpPr>
        <p:spPr bwMode="auto">
          <a:xfrm>
            <a:off x="3098134" y="3212976"/>
            <a:ext cx="1759003" cy="1224136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endParaRPr lang="de-CH" dirty="0" smtClean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14" name="Ellipse 13"/>
          <p:cNvSpPr/>
          <p:nvPr/>
        </p:nvSpPr>
        <p:spPr bwMode="auto">
          <a:xfrm>
            <a:off x="3929090" y="3212976"/>
            <a:ext cx="1759003" cy="1224136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endParaRPr lang="de-CH" dirty="0" smtClean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15" name="Ellipse 14"/>
          <p:cNvSpPr/>
          <p:nvPr/>
        </p:nvSpPr>
        <p:spPr bwMode="auto">
          <a:xfrm>
            <a:off x="5849898" y="3212976"/>
            <a:ext cx="1759003" cy="1224136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endParaRPr lang="de-CH" dirty="0" smtClean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16" name="Ellipse 15"/>
          <p:cNvSpPr/>
          <p:nvPr/>
        </p:nvSpPr>
        <p:spPr bwMode="auto">
          <a:xfrm>
            <a:off x="6680854" y="3212976"/>
            <a:ext cx="1759003" cy="1224136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endParaRPr lang="de-CH" dirty="0" smtClean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29416" y="4509120"/>
            <a:ext cx="2906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 smtClean="0"/>
              <a:t>Familie     Unternehmen</a:t>
            </a:r>
            <a:endParaRPr lang="de-CH" sz="1600" dirty="0"/>
          </a:p>
        </p:txBody>
      </p:sp>
      <p:sp>
        <p:nvSpPr>
          <p:cNvPr id="18" name="Textfeld 17"/>
          <p:cNvSpPr txBox="1"/>
          <p:nvPr/>
        </p:nvSpPr>
        <p:spPr>
          <a:xfrm>
            <a:off x="3038543" y="4509120"/>
            <a:ext cx="2906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 smtClean="0"/>
              <a:t>Familie     Unternehmen</a:t>
            </a:r>
            <a:endParaRPr lang="de-CH" sz="1600" dirty="0"/>
          </a:p>
        </p:txBody>
      </p:sp>
      <p:sp>
        <p:nvSpPr>
          <p:cNvPr id="19" name="Textfeld 18"/>
          <p:cNvSpPr txBox="1"/>
          <p:nvPr/>
        </p:nvSpPr>
        <p:spPr>
          <a:xfrm>
            <a:off x="5605079" y="4499828"/>
            <a:ext cx="2906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 smtClean="0"/>
              <a:t>Familie     Unternehmen</a:t>
            </a:r>
            <a:endParaRPr lang="de-CH" sz="1600" dirty="0"/>
          </a:p>
        </p:txBody>
      </p:sp>
      <p:sp>
        <p:nvSpPr>
          <p:cNvPr id="20" name="Textfeld 19"/>
          <p:cNvSpPr txBox="1"/>
          <p:nvPr/>
        </p:nvSpPr>
        <p:spPr>
          <a:xfrm>
            <a:off x="414362" y="3299499"/>
            <a:ext cx="9108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7200" dirty="0" smtClean="0">
                <a:solidFill>
                  <a:schemeClr val="tx2"/>
                </a:solidFill>
                <a:sym typeface="Wingdings"/>
              </a:rPr>
              <a:t></a:t>
            </a:r>
            <a:endParaRPr lang="de-CH" sz="7200" dirty="0">
              <a:solidFill>
                <a:schemeClr val="tx2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3133395" y="3211199"/>
            <a:ext cx="7713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7200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de-CH" sz="7200" dirty="0">
              <a:solidFill>
                <a:srgbClr val="FF0000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4764028" y="3308791"/>
            <a:ext cx="9108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7200" dirty="0" smtClean="0">
                <a:solidFill>
                  <a:schemeClr val="tx2"/>
                </a:solidFill>
                <a:sym typeface="Wingdings"/>
              </a:rPr>
              <a:t></a:t>
            </a:r>
            <a:endParaRPr lang="de-CH" sz="7200" dirty="0">
              <a:solidFill>
                <a:schemeClr val="tx2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5921906" y="3224879"/>
            <a:ext cx="7713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7200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de-CH" sz="7200" dirty="0">
              <a:solidFill>
                <a:srgbClr val="FF0000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7531268" y="3212976"/>
            <a:ext cx="7713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7200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de-CH" sz="7200" dirty="0">
              <a:solidFill>
                <a:srgbClr val="FF0000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2083446" y="3212976"/>
            <a:ext cx="7713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7200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de-CH" sz="7200" dirty="0">
              <a:solidFill>
                <a:srgbClr val="FF0000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7646474" y="0"/>
            <a:ext cx="14975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(Stand 01.09.2015)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3856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b="1" dirty="0" smtClean="0"/>
              <a:t>Denken und Handeln in Szenarien</a:t>
            </a:r>
            <a:br>
              <a:rPr lang="de-CH" b="1" dirty="0" smtClean="0"/>
            </a:br>
            <a:r>
              <a:rPr lang="de-CH" b="1" dirty="0" smtClean="0">
                <a:solidFill>
                  <a:schemeClr val="tx2"/>
                </a:solidFill>
              </a:rPr>
              <a:t>Die wesentlichen Unterschiede</a:t>
            </a:r>
            <a:endParaRPr lang="de-CH" b="1" dirty="0">
              <a:solidFill>
                <a:schemeClr val="tx2"/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 smtClean="0"/>
              <a:t>(Halter, Kammerlander, Kissling 2013, S.13)</a:t>
            </a:r>
            <a:endParaRPr lang="de-CH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072163"/>
              </p:ext>
            </p:extLst>
          </p:nvPr>
        </p:nvGraphicFramePr>
        <p:xfrm>
          <a:off x="56456" y="1063896"/>
          <a:ext cx="8955782" cy="4998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87209"/>
                <a:gridCol w="2572287"/>
                <a:gridCol w="2374419"/>
                <a:gridCol w="2821867"/>
              </a:tblGrid>
              <a:tr h="252144">
                <a:tc>
                  <a:txBody>
                    <a:bodyPr/>
                    <a:lstStyle/>
                    <a:p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smtClean="0"/>
                        <a:t>FBO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smtClean="0"/>
                        <a:t>MBO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600" dirty="0" smtClean="0"/>
                        <a:t>MBI und M&amp;A</a:t>
                      </a:r>
                      <a:endParaRPr lang="de-CH" sz="1600" dirty="0"/>
                    </a:p>
                  </a:txBody>
                  <a:tcPr/>
                </a:tc>
              </a:tr>
              <a:tr h="1371320">
                <a:tc>
                  <a:txBody>
                    <a:bodyPr/>
                    <a:lstStyle/>
                    <a:p>
                      <a:r>
                        <a:rPr lang="de-CH" sz="1200" dirty="0" smtClean="0"/>
                        <a:t>Prozess und Timing 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CH" sz="1200" dirty="0" smtClean="0"/>
                        <a:t>Von langandauernd</a:t>
                      </a:r>
                      <a:r>
                        <a:rPr lang="de-CH" sz="1200" baseline="0" dirty="0" smtClean="0"/>
                        <a:t> bis unendlich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de-CH" sz="1200" baseline="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de-CH" sz="1200" baseline="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de-CH" sz="12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CH" sz="1200" dirty="0" err="1" smtClean="0"/>
                        <a:t>mitellfristig</a:t>
                      </a:r>
                      <a:r>
                        <a:rPr lang="de-CH" sz="1200" baseline="0" dirty="0" smtClean="0"/>
                        <a:t> 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CH" sz="1200" dirty="0" smtClean="0"/>
                        <a:t>kurz</a:t>
                      </a:r>
                      <a:r>
                        <a:rPr lang="de-CH" sz="1200" baseline="0" dirty="0" smtClean="0"/>
                        <a:t> und bündig </a:t>
                      </a:r>
                      <a:endParaRPr lang="de-CH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sz="1200" dirty="0" smtClean="0"/>
                        <a:t>Preis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200" dirty="0" smtClean="0"/>
                        <a:t>Marktpreis</a:t>
                      </a:r>
                    </a:p>
                    <a:p>
                      <a:r>
                        <a:rPr lang="de-CH" sz="1200" dirty="0" smtClean="0"/>
                        <a:t>./.</a:t>
                      </a:r>
                      <a:r>
                        <a:rPr lang="de-CH" sz="1200" baseline="0" dirty="0" smtClean="0"/>
                        <a:t> Family-Discount 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200" dirty="0" smtClean="0"/>
                        <a:t>Marktpreis </a:t>
                      </a:r>
                    </a:p>
                    <a:p>
                      <a:r>
                        <a:rPr lang="de-CH" sz="1200" dirty="0" smtClean="0"/>
                        <a:t>./. Loyalitäts-Discount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200" dirty="0" smtClean="0"/>
                        <a:t>Marktpreis</a:t>
                      </a:r>
                    </a:p>
                    <a:p>
                      <a:r>
                        <a:rPr lang="de-CH" sz="1200" dirty="0" smtClean="0"/>
                        <a:t>./. </a:t>
                      </a:r>
                      <a:r>
                        <a:rPr lang="de-CH" sz="1200" dirty="0" err="1" smtClean="0"/>
                        <a:t>Sympatie</a:t>
                      </a:r>
                      <a:r>
                        <a:rPr lang="de-CH" sz="1200" dirty="0" smtClean="0"/>
                        <a:t>-Discount</a:t>
                      </a:r>
                      <a:endParaRPr lang="de-CH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sz="1200" dirty="0" smtClean="0"/>
                        <a:t>Finanzierung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CH" sz="1200" dirty="0" smtClean="0"/>
                        <a:t>Eigenmittel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CH" sz="1200" dirty="0" smtClean="0"/>
                        <a:t>Vorerbbezug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CH" sz="1200" dirty="0" smtClean="0"/>
                        <a:t>Schenkung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CH" sz="1200" dirty="0" smtClean="0"/>
                        <a:t>Fremdkapital</a:t>
                      </a:r>
                      <a:r>
                        <a:rPr lang="de-CH" sz="1200" baseline="0" dirty="0" smtClean="0"/>
                        <a:t> </a:t>
                      </a:r>
                      <a:endParaRPr lang="de-CH" sz="12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CH" sz="1200" dirty="0" smtClean="0"/>
                        <a:t>Verkäuferdarlehen</a:t>
                      </a:r>
                      <a:r>
                        <a:rPr lang="de-CH" sz="1200" baseline="0" dirty="0" smtClean="0"/>
                        <a:t> 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CH" sz="1200" dirty="0" smtClean="0"/>
                        <a:t>Eigenmittel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CH" sz="1200" dirty="0" smtClean="0"/>
                        <a:t>Fremdkapital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CH" sz="1200" dirty="0" smtClean="0"/>
                        <a:t>z.T.</a:t>
                      </a:r>
                      <a:r>
                        <a:rPr lang="de-CH" sz="1200" baseline="0" dirty="0" smtClean="0"/>
                        <a:t> Verkäuferdarlehen 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CH" sz="1200" dirty="0" smtClean="0"/>
                        <a:t>Eigenmittel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CH" sz="1200" dirty="0" smtClean="0"/>
                        <a:t>Fremdkapital</a:t>
                      </a:r>
                      <a:r>
                        <a:rPr lang="de-CH" sz="1200" baseline="0" dirty="0" smtClean="0"/>
                        <a:t> </a:t>
                      </a:r>
                      <a:endParaRPr lang="de-CH" sz="1200" baseline="0" dirty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CH" sz="1200" baseline="0" dirty="0" smtClean="0"/>
                        <a:t>Equity-Finanzierung über Dritte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sz="1200" dirty="0" smtClean="0"/>
                        <a:t>Antrieb</a:t>
                      </a:r>
                      <a:r>
                        <a:rPr lang="de-CH" sz="1200" baseline="0" dirty="0" smtClean="0"/>
                        <a:t> 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CH" sz="1200" dirty="0" smtClean="0"/>
                        <a:t>Tradition, Familienwerte,</a:t>
                      </a:r>
                      <a:r>
                        <a:rPr lang="de-CH" sz="1200" baseline="0" dirty="0" smtClean="0"/>
                        <a:t> Unterstützung durch Familie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CH" sz="1200" dirty="0" smtClean="0"/>
                        <a:t>Selbstverwirklichung,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CH" sz="1200" dirty="0" smtClean="0"/>
                        <a:t>Selbstbestimmtheit,</a:t>
                      </a:r>
                      <a:r>
                        <a:rPr lang="de-CH" sz="1200" baseline="0" dirty="0" smtClean="0"/>
                        <a:t>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CH" sz="1200" baseline="0" dirty="0" smtClean="0"/>
                        <a:t>Arbeitsplatz sichern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CH" sz="1200" dirty="0" smtClean="0"/>
                        <a:t>Selbstverwirklichung,</a:t>
                      </a:r>
                      <a:r>
                        <a:rPr lang="de-CH" sz="1200" baseline="0" dirty="0" smtClean="0"/>
                        <a:t> Selbstbestimmtheit</a:t>
                      </a:r>
                      <a:endParaRPr lang="de-CH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sz="1200" dirty="0" smtClean="0"/>
                        <a:t>Anforderung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CH" sz="1200" dirty="0" smtClean="0"/>
                        <a:t>Intakte Beziehungen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CH" sz="1200" dirty="0" smtClean="0"/>
                        <a:t>Gute</a:t>
                      </a:r>
                      <a:r>
                        <a:rPr lang="de-CH" sz="1200" baseline="0" dirty="0" smtClean="0"/>
                        <a:t> Familien-, Kommunikations- und Konfliktkultur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CH" sz="1200" dirty="0" smtClean="0"/>
                        <a:t>Klare</a:t>
                      </a:r>
                      <a:r>
                        <a:rPr lang="de-CH" sz="1200" baseline="0" dirty="0" smtClean="0"/>
                        <a:t> Definition der Rollen und damit verbundenen Rechte und Pflichten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CH" sz="1200" dirty="0" smtClean="0"/>
                        <a:t>Verbindlichkeiten</a:t>
                      </a:r>
                      <a:r>
                        <a:rPr lang="de-CH" sz="1200" baseline="0" dirty="0" smtClean="0"/>
                        <a:t> im Prozess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CH" sz="1200" baseline="0" dirty="0" smtClean="0"/>
                        <a:t>Unternehmerisches Flair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de-CH" sz="1200" baseline="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CH" sz="1200" dirty="0" smtClean="0"/>
                        <a:t>Für Verkauf</a:t>
                      </a:r>
                      <a:r>
                        <a:rPr lang="de-CH" sz="1200" baseline="0" dirty="0" smtClean="0"/>
                        <a:t> vorbereitete Firma (Fitness und Dokumentation)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CH" sz="1200" baseline="0" dirty="0" smtClean="0"/>
                        <a:t>Bereitschaft rasch die Firma loszulassen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de-CH" sz="1200" baseline="0" dirty="0" err="1" smtClean="0"/>
                        <a:t>Matching</a:t>
                      </a:r>
                      <a:r>
                        <a:rPr lang="de-CH" sz="1200" baseline="0" dirty="0" smtClean="0"/>
                        <a:t> zwischen Käufer und Verkäufer (Finden und Chemie) </a:t>
                      </a:r>
                      <a:endParaRPr lang="de-CH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hteck 8"/>
          <p:cNvSpPr/>
          <p:nvPr/>
        </p:nvSpPr>
        <p:spPr bwMode="auto">
          <a:xfrm>
            <a:off x="7678504" y="2009755"/>
            <a:ext cx="360040" cy="673158"/>
          </a:xfrm>
          <a:prstGeom prst="rect">
            <a:avLst/>
          </a:prstGeom>
          <a:solidFill>
            <a:srgbClr val="FFC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endParaRPr lang="de-CH" dirty="0" smtClean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10" name="Pfeil nach rechts 9"/>
          <p:cNvSpPr/>
          <p:nvPr/>
        </p:nvSpPr>
        <p:spPr bwMode="auto">
          <a:xfrm>
            <a:off x="6526376" y="1962832"/>
            <a:ext cx="1440160" cy="335405"/>
          </a:xfrm>
          <a:prstGeom prst="rightArrow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endParaRPr lang="de-CH" dirty="0" smtClean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11" name="Pfeil nach rechts 10"/>
          <p:cNvSpPr/>
          <p:nvPr/>
        </p:nvSpPr>
        <p:spPr bwMode="auto">
          <a:xfrm>
            <a:off x="7678504" y="2250864"/>
            <a:ext cx="1152128" cy="335405"/>
          </a:xfrm>
          <a:prstGeom prst="rightArrow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endParaRPr lang="de-CH" dirty="0" smtClean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4690172" y="2009755"/>
            <a:ext cx="828092" cy="673158"/>
          </a:xfrm>
          <a:prstGeom prst="rect">
            <a:avLst/>
          </a:prstGeom>
          <a:solidFill>
            <a:srgbClr val="FFC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endParaRPr lang="de-CH" dirty="0" smtClean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1701840" y="2009754"/>
            <a:ext cx="1440160" cy="693783"/>
          </a:xfrm>
          <a:prstGeom prst="rect">
            <a:avLst/>
          </a:prstGeom>
          <a:solidFill>
            <a:srgbClr val="FFC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endParaRPr lang="de-CH" dirty="0" smtClean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14" name="Pfeil nach rechts 13"/>
          <p:cNvSpPr/>
          <p:nvPr/>
        </p:nvSpPr>
        <p:spPr bwMode="auto">
          <a:xfrm>
            <a:off x="1269792" y="2059475"/>
            <a:ext cx="1872208" cy="335405"/>
          </a:xfrm>
          <a:prstGeom prst="rightArrow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endParaRPr lang="de-CH" dirty="0" smtClean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15" name="Pfeil nach rechts 14"/>
          <p:cNvSpPr/>
          <p:nvPr/>
        </p:nvSpPr>
        <p:spPr bwMode="auto">
          <a:xfrm>
            <a:off x="1701840" y="2347507"/>
            <a:ext cx="1872208" cy="335405"/>
          </a:xfrm>
          <a:prstGeom prst="rightArrow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endParaRPr lang="de-CH" dirty="0" smtClean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16" name="Pfeil nach rechts 15"/>
          <p:cNvSpPr/>
          <p:nvPr/>
        </p:nvSpPr>
        <p:spPr bwMode="auto">
          <a:xfrm>
            <a:off x="3862080" y="1995851"/>
            <a:ext cx="1656184" cy="335405"/>
          </a:xfrm>
          <a:prstGeom prst="rightArrow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endParaRPr lang="de-CH" dirty="0" smtClean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17" name="Pfeil nach rechts 16"/>
          <p:cNvSpPr/>
          <p:nvPr/>
        </p:nvSpPr>
        <p:spPr bwMode="auto">
          <a:xfrm>
            <a:off x="4690172" y="2283883"/>
            <a:ext cx="1476164" cy="335405"/>
          </a:xfrm>
          <a:prstGeom prst="rightArrow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endParaRPr lang="de-CH" dirty="0" smtClean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1269792" y="2451584"/>
            <a:ext cx="576064" cy="134683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endParaRPr lang="de-CH" dirty="0" smtClean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19" name="Rechteck 18"/>
          <p:cNvSpPr/>
          <p:nvPr/>
        </p:nvSpPr>
        <p:spPr bwMode="auto">
          <a:xfrm>
            <a:off x="4528154" y="2389184"/>
            <a:ext cx="576064" cy="134683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endParaRPr lang="de-CH" dirty="0" smtClean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7624130" y="2351224"/>
            <a:ext cx="576064" cy="134683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endParaRPr lang="de-CH" dirty="0" smtClean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7646474" y="0"/>
            <a:ext cx="14975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(Stand 01.09.2015)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5395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 smtClean="0"/>
              <a:t>Denken und Handeln in Szenarien</a:t>
            </a:r>
            <a:br>
              <a:rPr lang="de-CH" b="1" dirty="0" smtClean="0"/>
            </a:br>
            <a:r>
              <a:rPr lang="de-CH" b="1" dirty="0" smtClean="0">
                <a:solidFill>
                  <a:schemeClr val="tx2"/>
                </a:solidFill>
              </a:rPr>
              <a:t>Ein Projekt im Zeitraum</a:t>
            </a:r>
            <a:endParaRPr lang="de-CH" b="1" dirty="0">
              <a:solidFill>
                <a:schemeClr val="tx2"/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 smtClean="0"/>
              <a:t>(Halter, Kammerlander 2014)</a:t>
            </a:r>
            <a:endParaRPr lang="de-CH" dirty="0"/>
          </a:p>
        </p:txBody>
      </p:sp>
      <p:sp>
        <p:nvSpPr>
          <p:cNvPr id="8" name="Pfeil nach rechts 7"/>
          <p:cNvSpPr/>
          <p:nvPr/>
        </p:nvSpPr>
        <p:spPr>
          <a:xfrm>
            <a:off x="1077718" y="4963886"/>
            <a:ext cx="3037081" cy="849086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CH" sz="1800" b="1" dirty="0" smtClean="0">
                <a:solidFill>
                  <a:schemeClr val="bg1"/>
                </a:solidFill>
              </a:rPr>
              <a:t>6.5 Jahre</a:t>
            </a:r>
            <a:endParaRPr lang="de-CH" sz="1800" b="1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09558" y="5199258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FBO</a:t>
            </a: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09558" y="4034991"/>
            <a:ext cx="768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MBO</a:t>
            </a: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20121" y="2785646"/>
            <a:ext cx="1765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MBI und M&amp;A</a:t>
            </a: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feil nach rechts 11"/>
          <p:cNvSpPr/>
          <p:nvPr/>
        </p:nvSpPr>
        <p:spPr>
          <a:xfrm>
            <a:off x="4235045" y="4974770"/>
            <a:ext cx="2192649" cy="849086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CH" sz="1800" b="1" dirty="0" smtClean="0">
                <a:solidFill>
                  <a:schemeClr val="bg1"/>
                </a:solidFill>
              </a:rPr>
              <a:t>5.6 Jahre</a:t>
            </a:r>
            <a:endParaRPr lang="de-CH" sz="1800" b="1" dirty="0">
              <a:solidFill>
                <a:schemeClr val="bg1"/>
              </a:solidFill>
            </a:endParaRPr>
          </a:p>
        </p:txBody>
      </p:sp>
      <p:sp>
        <p:nvSpPr>
          <p:cNvPr id="13" name="Pfeil nach rechts 12"/>
          <p:cNvSpPr/>
          <p:nvPr/>
        </p:nvSpPr>
        <p:spPr>
          <a:xfrm>
            <a:off x="1943099" y="3810000"/>
            <a:ext cx="2188532" cy="849086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CH" sz="1800" b="1" dirty="0" smtClean="0">
                <a:solidFill>
                  <a:schemeClr val="bg1"/>
                </a:solidFill>
              </a:rPr>
              <a:t>3.3 Jahre</a:t>
            </a:r>
            <a:endParaRPr lang="de-CH" sz="1800" b="1" dirty="0">
              <a:solidFill>
                <a:schemeClr val="bg1"/>
              </a:solidFill>
            </a:endParaRPr>
          </a:p>
        </p:txBody>
      </p:sp>
      <p:sp>
        <p:nvSpPr>
          <p:cNvPr id="14" name="Pfeil nach rechts 13"/>
          <p:cNvSpPr/>
          <p:nvPr/>
        </p:nvSpPr>
        <p:spPr>
          <a:xfrm>
            <a:off x="4235045" y="3820884"/>
            <a:ext cx="1860955" cy="849086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CH" sz="1800" b="1" dirty="0" smtClean="0">
                <a:solidFill>
                  <a:schemeClr val="bg1"/>
                </a:solidFill>
              </a:rPr>
              <a:t>3.5Jahre</a:t>
            </a:r>
            <a:endParaRPr lang="de-CH" sz="1800" b="1" dirty="0">
              <a:solidFill>
                <a:schemeClr val="bg1"/>
              </a:solidFill>
            </a:endParaRPr>
          </a:p>
        </p:txBody>
      </p:sp>
      <p:sp>
        <p:nvSpPr>
          <p:cNvPr id="15" name="Pfeil nach rechts 14"/>
          <p:cNvSpPr/>
          <p:nvPr/>
        </p:nvSpPr>
        <p:spPr>
          <a:xfrm>
            <a:off x="2466116" y="2561158"/>
            <a:ext cx="1665515" cy="849086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CH" sz="1800" b="1" dirty="0" smtClean="0">
                <a:solidFill>
                  <a:schemeClr val="bg1"/>
                </a:solidFill>
              </a:rPr>
              <a:t>1.6 Jahre</a:t>
            </a:r>
            <a:endParaRPr lang="de-CH" sz="1800" b="1" dirty="0">
              <a:solidFill>
                <a:schemeClr val="bg1"/>
              </a:solidFill>
            </a:endParaRPr>
          </a:p>
        </p:txBody>
      </p:sp>
      <p:sp>
        <p:nvSpPr>
          <p:cNvPr id="16" name="Pfeil nach rechts 15"/>
          <p:cNvSpPr/>
          <p:nvPr/>
        </p:nvSpPr>
        <p:spPr>
          <a:xfrm>
            <a:off x="4235045" y="2572042"/>
            <a:ext cx="1323073" cy="849086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CH" sz="1800" b="1" dirty="0" smtClean="0">
                <a:solidFill>
                  <a:schemeClr val="bg1"/>
                </a:solidFill>
              </a:rPr>
              <a:t>2.7 Jahre</a:t>
            </a:r>
            <a:endParaRPr lang="de-CH" sz="1800" b="1" dirty="0">
              <a:solidFill>
                <a:schemeClr val="bg1"/>
              </a:solidFill>
            </a:endParaRPr>
          </a:p>
        </p:txBody>
      </p:sp>
      <p:cxnSp>
        <p:nvCxnSpPr>
          <p:cNvPr id="18" name="Gerade Verbindung 17"/>
          <p:cNvCxnSpPr/>
          <p:nvPr/>
        </p:nvCxnSpPr>
        <p:spPr>
          <a:xfrm flipH="1">
            <a:off x="4147457" y="1779814"/>
            <a:ext cx="16832" cy="440032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2580419" y="1375456"/>
            <a:ext cx="3120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Verantwortungsübergabe </a:t>
            </a: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401018" y="2322504"/>
            <a:ext cx="27299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CH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Bei Verantwortungsübergabe</a:t>
            </a:r>
            <a:r>
              <a:rPr lang="de-CH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l"/>
            <a:r>
              <a:rPr lang="de-CH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Ø-Alter Vorgänger: </a:t>
            </a:r>
            <a:r>
              <a:rPr lang="de-CH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</a:p>
          <a:p>
            <a:pPr algn="l"/>
            <a:r>
              <a:rPr lang="de-CH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Ø-Alter Nachfolger: </a:t>
            </a:r>
            <a:r>
              <a:rPr lang="de-CH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endParaRPr lang="de-CH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6401018" y="3928223"/>
            <a:ext cx="208422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CH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Ø-Alter Vorgänger: </a:t>
            </a:r>
            <a:r>
              <a:rPr lang="de-CH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</a:p>
          <a:p>
            <a:pPr algn="l"/>
            <a:r>
              <a:rPr lang="de-CH" sz="1400" b="1" dirty="0">
                <a:latin typeface="Arial" panose="020B0604020202020204" pitchFamily="34" charset="0"/>
                <a:cs typeface="Arial" panose="020B0604020202020204" pitchFamily="34" charset="0"/>
              </a:rPr>
              <a:t>Ø-Alter </a:t>
            </a:r>
            <a:r>
              <a:rPr lang="de-CH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Nachfolger: </a:t>
            </a:r>
            <a:r>
              <a:rPr lang="de-CH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de-CH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6401018" y="5089716"/>
            <a:ext cx="208422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CH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Ø-Alter Vorgänger: </a:t>
            </a:r>
            <a:r>
              <a:rPr lang="de-CH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  <a:p>
            <a:pPr algn="l"/>
            <a:r>
              <a:rPr lang="de-CH" sz="1400" b="1" dirty="0">
                <a:latin typeface="Arial" panose="020B0604020202020204" pitchFamily="34" charset="0"/>
                <a:cs typeface="Arial" panose="020B0604020202020204" pitchFamily="34" charset="0"/>
              </a:rPr>
              <a:t>Ø-Alter </a:t>
            </a:r>
            <a:r>
              <a:rPr lang="de-CH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Nachfolger: </a:t>
            </a:r>
            <a:r>
              <a:rPr lang="de-CH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de-CH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7646474" y="0"/>
            <a:ext cx="14975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(Stand 01.09.2015)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416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 smtClean="0"/>
              <a:t>Denken und Handeln in Szenarien </a:t>
            </a:r>
            <a:br>
              <a:rPr lang="de-CH" b="1" dirty="0" smtClean="0"/>
            </a:br>
            <a:r>
              <a:rPr lang="de-CH" b="1" dirty="0" smtClean="0">
                <a:solidFill>
                  <a:schemeClr val="tx2"/>
                </a:solidFill>
              </a:rPr>
              <a:t>Entscheidungsbaum mit Meilensteinen und Bedingungen</a:t>
            </a:r>
            <a:endParaRPr lang="de-CH" b="1" dirty="0">
              <a:solidFill>
                <a:schemeClr val="tx2"/>
              </a:solidFill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CH" dirty="0" smtClean="0"/>
              <a:t>(Halter, Kammerlander 2014)</a:t>
            </a:r>
            <a:endParaRPr lang="de-CH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631857"/>
              </p:ext>
            </p:extLst>
          </p:nvPr>
        </p:nvGraphicFramePr>
        <p:xfrm>
          <a:off x="968188" y="1047373"/>
          <a:ext cx="914400" cy="491012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14400"/>
              </a:tblGrid>
              <a:tr h="342156"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Jahre</a:t>
                      </a:r>
                      <a:endParaRPr lang="de-CH" sz="1400" dirty="0"/>
                    </a:p>
                  </a:txBody>
                  <a:tcPr/>
                </a:tc>
              </a:tr>
              <a:tr h="507552"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2012</a:t>
                      </a:r>
                      <a:endParaRPr lang="de-CH" sz="1400" dirty="0"/>
                    </a:p>
                  </a:txBody>
                  <a:tcPr anchor="ctr"/>
                </a:tc>
              </a:tr>
              <a:tr h="507552"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2013</a:t>
                      </a:r>
                      <a:endParaRPr lang="de-CH" sz="1400" dirty="0"/>
                    </a:p>
                  </a:txBody>
                  <a:tcPr anchor="ctr"/>
                </a:tc>
              </a:tr>
              <a:tr h="507552"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2014</a:t>
                      </a:r>
                      <a:endParaRPr lang="de-CH" sz="1400" dirty="0"/>
                    </a:p>
                  </a:txBody>
                  <a:tcPr anchor="ctr"/>
                </a:tc>
              </a:tr>
              <a:tr h="507552"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2015</a:t>
                      </a:r>
                      <a:endParaRPr lang="de-CH" sz="1400" dirty="0"/>
                    </a:p>
                  </a:txBody>
                  <a:tcPr anchor="ctr"/>
                </a:tc>
              </a:tr>
              <a:tr h="507552"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2016</a:t>
                      </a:r>
                      <a:endParaRPr lang="de-CH" sz="1400" dirty="0"/>
                    </a:p>
                  </a:txBody>
                  <a:tcPr anchor="ctr"/>
                </a:tc>
              </a:tr>
              <a:tr h="507552"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2017</a:t>
                      </a:r>
                      <a:endParaRPr lang="de-CH" sz="1400" dirty="0"/>
                    </a:p>
                  </a:txBody>
                  <a:tcPr anchor="ctr"/>
                </a:tc>
              </a:tr>
              <a:tr h="507552"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2018</a:t>
                      </a:r>
                      <a:endParaRPr lang="de-CH" sz="1400" dirty="0"/>
                    </a:p>
                  </a:txBody>
                  <a:tcPr anchor="ctr"/>
                </a:tc>
              </a:tr>
              <a:tr h="507552"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2019</a:t>
                      </a:r>
                      <a:endParaRPr lang="de-CH" sz="1400" dirty="0"/>
                    </a:p>
                  </a:txBody>
                  <a:tcPr anchor="ctr"/>
                </a:tc>
              </a:tr>
              <a:tr h="507552"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2020</a:t>
                      </a:r>
                      <a:endParaRPr lang="de-CH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Abgerundetes Rechteck 7"/>
          <p:cNvSpPr/>
          <p:nvPr/>
        </p:nvSpPr>
        <p:spPr>
          <a:xfrm>
            <a:off x="1927389" y="1371599"/>
            <a:ext cx="995082" cy="458096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Abgerundetes Rechteck 8"/>
          <p:cNvSpPr/>
          <p:nvPr/>
        </p:nvSpPr>
        <p:spPr>
          <a:xfrm>
            <a:off x="2985216" y="1371599"/>
            <a:ext cx="995082" cy="458096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Abgerundetes Rechteck 9"/>
          <p:cNvSpPr/>
          <p:nvPr/>
        </p:nvSpPr>
        <p:spPr>
          <a:xfrm>
            <a:off x="4060974" y="1371599"/>
            <a:ext cx="995082" cy="458096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Abgerundetes Rechteck 10"/>
          <p:cNvSpPr/>
          <p:nvPr/>
        </p:nvSpPr>
        <p:spPr>
          <a:xfrm>
            <a:off x="5145692" y="1371599"/>
            <a:ext cx="995082" cy="458096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Textfeld 11"/>
          <p:cNvSpPr txBox="1"/>
          <p:nvPr/>
        </p:nvSpPr>
        <p:spPr>
          <a:xfrm>
            <a:off x="2173899" y="1084727"/>
            <a:ext cx="502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FBO</a:t>
            </a:r>
            <a:endParaRPr lang="de-CH" dirty="0"/>
          </a:p>
        </p:txBody>
      </p:sp>
      <p:sp>
        <p:nvSpPr>
          <p:cNvPr id="13" name="Textfeld 12"/>
          <p:cNvSpPr txBox="1"/>
          <p:nvPr/>
        </p:nvSpPr>
        <p:spPr>
          <a:xfrm>
            <a:off x="3214895" y="1098628"/>
            <a:ext cx="535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M</a:t>
            </a:r>
            <a:r>
              <a:rPr lang="de-CH" dirty="0" smtClean="0"/>
              <a:t>BO</a:t>
            </a:r>
            <a:endParaRPr lang="de-CH" dirty="0"/>
          </a:p>
        </p:txBody>
      </p:sp>
      <p:sp>
        <p:nvSpPr>
          <p:cNvPr id="14" name="Textfeld 13"/>
          <p:cNvSpPr txBox="1"/>
          <p:nvPr/>
        </p:nvSpPr>
        <p:spPr>
          <a:xfrm>
            <a:off x="4329125" y="1117462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MBI</a:t>
            </a:r>
            <a:endParaRPr lang="de-CH" dirty="0"/>
          </a:p>
        </p:txBody>
      </p:sp>
      <p:sp>
        <p:nvSpPr>
          <p:cNvPr id="15" name="Textfeld 14"/>
          <p:cNvSpPr txBox="1"/>
          <p:nvPr/>
        </p:nvSpPr>
        <p:spPr>
          <a:xfrm>
            <a:off x="5427469" y="1098628"/>
            <a:ext cx="431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/>
              <a:t>Liq</a:t>
            </a:r>
            <a:r>
              <a:rPr lang="de-CH" dirty="0" smtClean="0"/>
              <a:t>.</a:t>
            </a:r>
            <a:endParaRPr lang="de-CH" dirty="0"/>
          </a:p>
        </p:txBody>
      </p:sp>
      <p:sp>
        <p:nvSpPr>
          <p:cNvPr id="16" name="Rechteck 15"/>
          <p:cNvSpPr/>
          <p:nvPr/>
        </p:nvSpPr>
        <p:spPr>
          <a:xfrm>
            <a:off x="6212541" y="1394461"/>
            <a:ext cx="2008094" cy="4558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l">
              <a:buFont typeface="Arial" panose="020B0604020202020204" pitchFamily="34" charset="0"/>
              <a:buChar char="•"/>
            </a:pPr>
            <a:endParaRPr lang="de-CH" sz="1050" dirty="0" smtClean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de-CH" sz="1050" dirty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de-CH" sz="1050" dirty="0" smtClean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CH" sz="1050" dirty="0" smtClean="0">
                <a:solidFill>
                  <a:schemeClr val="tx1"/>
                </a:solidFill>
              </a:rPr>
              <a:t>Abschluss Studium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CH" sz="1050" dirty="0" smtClean="0">
                <a:solidFill>
                  <a:schemeClr val="tx1"/>
                </a:solidFill>
              </a:rPr>
              <a:t>2 Jahre Berufserfahrung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CH" sz="1050" dirty="0" smtClean="0">
                <a:solidFill>
                  <a:schemeClr val="tx1"/>
                </a:solidFill>
              </a:rPr>
              <a:t>Aufbau 2. Führungsebene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de-CH" sz="1050" dirty="0" smtClean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CH" sz="1050" dirty="0" smtClean="0">
                <a:solidFill>
                  <a:schemeClr val="tx1"/>
                </a:solidFill>
              </a:rPr>
              <a:t>Trennung von Betriebs- und Privatvermögen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CH" sz="1050" dirty="0" smtClean="0">
                <a:solidFill>
                  <a:schemeClr val="tx1"/>
                </a:solidFill>
              </a:rPr>
              <a:t>Einführung von Kostenarten/</a:t>
            </a:r>
            <a:r>
              <a:rPr lang="de-CH" sz="1050" dirty="0">
                <a:solidFill>
                  <a:schemeClr val="tx1"/>
                </a:solidFill>
              </a:rPr>
              <a:t>-</a:t>
            </a:r>
            <a:r>
              <a:rPr lang="de-CH" sz="1050" dirty="0" err="1" smtClean="0">
                <a:solidFill>
                  <a:schemeClr val="tx1"/>
                </a:solidFill>
              </a:rPr>
              <a:t>stellenrechnung</a:t>
            </a:r>
            <a:endParaRPr lang="de-CH" sz="1050" dirty="0" smtClean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CH" sz="1050" dirty="0" smtClean="0">
                <a:solidFill>
                  <a:schemeClr val="tx1"/>
                </a:solidFill>
              </a:rPr>
              <a:t>ISO-Zertifizierung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CH" sz="1050" dirty="0" smtClean="0">
                <a:solidFill>
                  <a:schemeClr val="tx1"/>
                </a:solidFill>
              </a:rPr>
              <a:t>Erstellung Verkaufsdossier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CH" sz="1050" dirty="0" smtClean="0">
                <a:solidFill>
                  <a:schemeClr val="tx1"/>
                </a:solidFill>
              </a:rPr>
              <a:t>Vergabe M&amp;A-Mandat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de-CH" sz="1050" dirty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de-CH" sz="1050" dirty="0" smtClean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de-CH" sz="1050" dirty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CH" sz="1050" dirty="0" smtClean="0">
                <a:solidFill>
                  <a:schemeClr val="tx1"/>
                </a:solidFill>
              </a:rPr>
              <a:t>Detailplanung erstellen</a:t>
            </a:r>
            <a:endParaRPr lang="de-CH" sz="1050" dirty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de-CH" sz="1050" dirty="0">
              <a:solidFill>
                <a:schemeClr val="tx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212541" y="1122396"/>
            <a:ext cx="20730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Handlungsfelder/Bedingung</a:t>
            </a:r>
            <a:endParaRPr lang="de-CH" dirty="0"/>
          </a:p>
        </p:txBody>
      </p:sp>
      <p:cxnSp>
        <p:nvCxnSpPr>
          <p:cNvPr id="19" name="Gerade Verbindung mit Pfeil 18"/>
          <p:cNvCxnSpPr>
            <a:stCxn id="8" idx="0"/>
            <a:endCxn id="21" idx="0"/>
          </p:cNvCxnSpPr>
          <p:nvPr/>
        </p:nvCxnSpPr>
        <p:spPr>
          <a:xfrm flipH="1">
            <a:off x="2415956" y="1371599"/>
            <a:ext cx="8974" cy="12460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hteck 20"/>
          <p:cNvSpPr/>
          <p:nvPr/>
        </p:nvSpPr>
        <p:spPr>
          <a:xfrm>
            <a:off x="1972214" y="2617694"/>
            <a:ext cx="887483" cy="2510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 smtClean="0"/>
              <a:t>Entscheid</a:t>
            </a:r>
            <a:endParaRPr lang="de-CH" b="1" dirty="0"/>
          </a:p>
        </p:txBody>
      </p:sp>
      <p:cxnSp>
        <p:nvCxnSpPr>
          <p:cNvPr id="22" name="Gerade Verbindung mit Pfeil 21"/>
          <p:cNvCxnSpPr>
            <a:stCxn id="21" idx="2"/>
          </p:cNvCxnSpPr>
          <p:nvPr/>
        </p:nvCxnSpPr>
        <p:spPr>
          <a:xfrm flipH="1">
            <a:off x="2415955" y="2868706"/>
            <a:ext cx="1" cy="11385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hteck 25"/>
          <p:cNvSpPr/>
          <p:nvPr/>
        </p:nvSpPr>
        <p:spPr>
          <a:xfrm>
            <a:off x="3039015" y="3619517"/>
            <a:ext cx="887483" cy="2510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 smtClean="0"/>
              <a:t>Entscheid</a:t>
            </a:r>
            <a:endParaRPr lang="de-CH" b="1" dirty="0"/>
          </a:p>
        </p:txBody>
      </p:sp>
      <p:cxnSp>
        <p:nvCxnSpPr>
          <p:cNvPr id="27" name="Gerade Verbindung mit Pfeil 26"/>
          <p:cNvCxnSpPr>
            <a:stCxn id="21" idx="2"/>
            <a:endCxn id="26" idx="0"/>
          </p:cNvCxnSpPr>
          <p:nvPr/>
        </p:nvCxnSpPr>
        <p:spPr>
          <a:xfrm>
            <a:off x="2415956" y="2868706"/>
            <a:ext cx="1066801" cy="7508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hteck 30"/>
          <p:cNvSpPr/>
          <p:nvPr/>
        </p:nvSpPr>
        <p:spPr>
          <a:xfrm>
            <a:off x="4114773" y="4164335"/>
            <a:ext cx="887483" cy="2510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 smtClean="0"/>
              <a:t>Entscheid</a:t>
            </a:r>
            <a:endParaRPr lang="de-CH" b="1" dirty="0"/>
          </a:p>
        </p:txBody>
      </p:sp>
      <p:cxnSp>
        <p:nvCxnSpPr>
          <p:cNvPr id="32" name="Gerade Verbindung mit Pfeil 31"/>
          <p:cNvCxnSpPr>
            <a:stCxn id="26" idx="2"/>
            <a:endCxn id="31" idx="0"/>
          </p:cNvCxnSpPr>
          <p:nvPr/>
        </p:nvCxnSpPr>
        <p:spPr>
          <a:xfrm>
            <a:off x="3482757" y="3870529"/>
            <a:ext cx="1075758" cy="2938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 flipH="1">
            <a:off x="3491699" y="3846088"/>
            <a:ext cx="1" cy="11385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>
            <a:stCxn id="31" idx="2"/>
          </p:cNvCxnSpPr>
          <p:nvPr/>
        </p:nvCxnSpPr>
        <p:spPr>
          <a:xfrm>
            <a:off x="4558515" y="4415347"/>
            <a:ext cx="0" cy="11833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hteck 39"/>
          <p:cNvSpPr/>
          <p:nvPr/>
        </p:nvSpPr>
        <p:spPr>
          <a:xfrm>
            <a:off x="5199491" y="5199530"/>
            <a:ext cx="887483" cy="2510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 smtClean="0"/>
              <a:t>Entscheid</a:t>
            </a:r>
            <a:endParaRPr lang="de-CH" b="1" dirty="0"/>
          </a:p>
        </p:txBody>
      </p:sp>
      <p:cxnSp>
        <p:nvCxnSpPr>
          <p:cNvPr id="41" name="Gerade Verbindung mit Pfeil 40"/>
          <p:cNvCxnSpPr>
            <a:stCxn id="31" idx="2"/>
            <a:endCxn id="40" idx="0"/>
          </p:cNvCxnSpPr>
          <p:nvPr/>
        </p:nvCxnSpPr>
        <p:spPr>
          <a:xfrm>
            <a:off x="4558515" y="4415347"/>
            <a:ext cx="1084718" cy="7841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>
            <a:stCxn id="40" idx="2"/>
          </p:cNvCxnSpPr>
          <p:nvPr/>
        </p:nvCxnSpPr>
        <p:spPr>
          <a:xfrm flipH="1">
            <a:off x="5643232" y="5450542"/>
            <a:ext cx="1" cy="4661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7646474" y="0"/>
            <a:ext cx="14975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(Stand 01.09.2015)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7550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Nachfolge als </a:t>
            </a:r>
            <a:r>
              <a:rPr lang="de-CH" dirty="0" err="1"/>
              <a:t>Matching</a:t>
            </a:r>
            <a:r>
              <a:rPr lang="de-CH" dirty="0"/>
              <a:t>-Herausforderung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b="1" dirty="0" smtClean="0">
                <a:solidFill>
                  <a:schemeClr val="tx2"/>
                </a:solidFill>
              </a:rPr>
              <a:t>Nachfolge als Markt verstehen </a:t>
            </a:r>
            <a:endParaRPr lang="de-CH" b="1" dirty="0">
              <a:solidFill>
                <a:schemeClr val="tx2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155378" y="6175829"/>
            <a:ext cx="8132763" cy="271463"/>
          </a:xfrm>
        </p:spPr>
        <p:txBody>
          <a:bodyPr/>
          <a:lstStyle/>
          <a:p>
            <a:r>
              <a:rPr lang="de-CH" dirty="0" smtClean="0"/>
              <a:t>(Halter 2016)</a:t>
            </a:r>
            <a:endParaRPr lang="de-CH" dirty="0"/>
          </a:p>
        </p:txBody>
      </p:sp>
      <p:sp>
        <p:nvSpPr>
          <p:cNvPr id="5" name="Gleichschenkliges Dreieck 4"/>
          <p:cNvSpPr/>
          <p:nvPr/>
        </p:nvSpPr>
        <p:spPr bwMode="auto">
          <a:xfrm>
            <a:off x="994163" y="2351307"/>
            <a:ext cx="6467976" cy="2552868"/>
          </a:xfrm>
          <a:prstGeom prst="triangl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/>
            <a:endParaRPr lang="de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CH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71100" y="3757128"/>
            <a:ext cx="1543566" cy="1386736"/>
          </a:xfrm>
          <a:prstGeom prst="rect">
            <a:avLst/>
          </a:prstGeom>
          <a:solidFill>
            <a:schemeClr val="bg1">
              <a:lumMod val="65000"/>
              <a:alpha val="30196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>
              <a:spcBef>
                <a:spcPts val="0"/>
              </a:spcBef>
            </a:pPr>
            <a:r>
              <a:rPr lang="de-CH" sz="88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V</a:t>
            </a:r>
            <a:endParaRPr lang="de-CH" b="1" dirty="0" smtClean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6739274" y="3762374"/>
            <a:ext cx="1543566" cy="1386736"/>
          </a:xfrm>
          <a:prstGeom prst="rect">
            <a:avLst/>
          </a:prstGeom>
          <a:solidFill>
            <a:schemeClr val="bg1">
              <a:lumMod val="65000"/>
              <a:alpha val="30196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>
              <a:spcBef>
                <a:spcPts val="0"/>
              </a:spcBef>
            </a:pPr>
            <a:r>
              <a:rPr lang="de-CH" sz="8800" b="1" dirty="0">
                <a:solidFill>
                  <a:schemeClr val="bg1"/>
                </a:solidFill>
                <a:latin typeface="+mn-lt"/>
                <a:cs typeface="Calibri" pitchFamily="34" charset="0"/>
              </a:rPr>
              <a:t>N</a:t>
            </a:r>
            <a:endParaRPr lang="de-CH" b="1" dirty="0" smtClean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10" name="Abgerundetes Rechteck 9"/>
          <p:cNvSpPr/>
          <p:nvPr/>
        </p:nvSpPr>
        <p:spPr bwMode="auto">
          <a:xfrm>
            <a:off x="1055578" y="4958778"/>
            <a:ext cx="1310343" cy="58575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>
              <a:spcBef>
                <a:spcPts val="0"/>
              </a:spcBef>
            </a:pPr>
            <a:r>
              <a:rPr lang="de-CH" sz="18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FBO</a:t>
            </a:r>
          </a:p>
        </p:txBody>
      </p:sp>
      <p:sp>
        <p:nvSpPr>
          <p:cNvPr id="11" name="Abgerundetes Rechteck 10"/>
          <p:cNvSpPr/>
          <p:nvPr/>
        </p:nvSpPr>
        <p:spPr bwMode="auto">
          <a:xfrm>
            <a:off x="2740950" y="4946773"/>
            <a:ext cx="1330562" cy="58575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>
              <a:spcBef>
                <a:spcPts val="0"/>
              </a:spcBef>
            </a:pPr>
            <a:r>
              <a:rPr lang="de-CH" sz="18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MBO</a:t>
            </a:r>
          </a:p>
        </p:txBody>
      </p:sp>
      <p:sp>
        <p:nvSpPr>
          <p:cNvPr id="12" name="Abgerundetes Rechteck 11"/>
          <p:cNvSpPr/>
          <p:nvPr/>
        </p:nvSpPr>
        <p:spPr bwMode="auto">
          <a:xfrm>
            <a:off x="4446541" y="4946773"/>
            <a:ext cx="1296351" cy="58575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>
              <a:spcBef>
                <a:spcPts val="0"/>
              </a:spcBef>
            </a:pPr>
            <a:r>
              <a:rPr lang="de-CH" sz="18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MBI</a:t>
            </a:r>
          </a:p>
        </p:txBody>
      </p:sp>
      <p:sp>
        <p:nvSpPr>
          <p:cNvPr id="13" name="Rechteck 12"/>
          <p:cNvSpPr/>
          <p:nvPr/>
        </p:nvSpPr>
        <p:spPr bwMode="auto">
          <a:xfrm>
            <a:off x="3424503" y="1199175"/>
            <a:ext cx="1543566" cy="1386736"/>
          </a:xfrm>
          <a:prstGeom prst="rect">
            <a:avLst/>
          </a:prstGeom>
          <a:solidFill>
            <a:schemeClr val="bg1">
              <a:lumMod val="65000"/>
              <a:alpha val="30196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>
              <a:spcBef>
                <a:spcPts val="0"/>
              </a:spcBef>
            </a:pPr>
            <a:r>
              <a:rPr lang="de-CH" sz="8800" b="1" dirty="0">
                <a:solidFill>
                  <a:schemeClr val="bg1"/>
                </a:solidFill>
                <a:latin typeface="+mn-lt"/>
                <a:cs typeface="Calibri" pitchFamily="34" charset="0"/>
              </a:rPr>
              <a:t>D</a:t>
            </a:r>
            <a:endParaRPr lang="de-CH" b="1" dirty="0" smtClean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15" name="Abgerundetes Rechteck 14"/>
          <p:cNvSpPr/>
          <p:nvPr/>
        </p:nvSpPr>
        <p:spPr bwMode="auto">
          <a:xfrm>
            <a:off x="6196776" y="4946773"/>
            <a:ext cx="1296351" cy="58575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/>
          <a:lstStyle/>
          <a:p>
            <a:pPr algn="ctr">
              <a:spcBef>
                <a:spcPts val="0"/>
              </a:spcBef>
            </a:pPr>
            <a:r>
              <a:rPr lang="de-CH" sz="1800" b="1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M&amp;A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7646474" y="0"/>
            <a:ext cx="14975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(Stand 31.01.2016)</a:t>
            </a:r>
            <a:endParaRPr lang="de-CH" dirty="0"/>
          </a:p>
        </p:txBody>
      </p:sp>
      <p:pic>
        <p:nvPicPr>
          <p:cNvPr id="28" name="Picture 14"/>
          <p:cNvPicPr>
            <a:picLocks noChangeAspect="1" noChangeArrowheads="1"/>
          </p:cNvPicPr>
          <p:nvPr/>
        </p:nvPicPr>
        <p:blipFill rotWithShape="1">
          <a:blip r:embed="rId3"/>
          <a:srcRect l="25515" t="13495" r="26988" b="21362"/>
          <a:stretch/>
        </p:blipFill>
        <p:spPr bwMode="auto">
          <a:xfrm>
            <a:off x="3289432" y="3276550"/>
            <a:ext cx="1945342" cy="1568824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29" name="Grafik 6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46" r="23346"/>
          <a:stretch/>
        </p:blipFill>
        <p:spPr>
          <a:xfrm>
            <a:off x="1159656" y="3352403"/>
            <a:ext cx="797859" cy="1496692"/>
          </a:xfrm>
          <a:prstGeom prst="rect">
            <a:avLst/>
          </a:prstGeom>
        </p:spPr>
      </p:pic>
      <p:sp>
        <p:nvSpPr>
          <p:cNvPr id="27" name="Gleichschenkliges Dreieck 26"/>
          <p:cNvSpPr/>
          <p:nvPr/>
        </p:nvSpPr>
        <p:spPr>
          <a:xfrm>
            <a:off x="3125492" y="3825086"/>
            <a:ext cx="2205318" cy="845912"/>
          </a:xfrm>
          <a:prstGeom prst="triangle">
            <a:avLst/>
          </a:prstGeom>
          <a:solidFill>
            <a:schemeClr val="tx2">
              <a:alpha val="54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de-CH" b="1" dirty="0" smtClean="0">
                <a:solidFill>
                  <a:schemeClr val="bg1"/>
                </a:solidFill>
              </a:rPr>
              <a:t>Struktur</a:t>
            </a:r>
          </a:p>
          <a:p>
            <a:pPr algn="ctr">
              <a:spcBef>
                <a:spcPts val="0"/>
              </a:spcBef>
            </a:pPr>
            <a:r>
              <a:rPr lang="de-CH" b="1" dirty="0" smtClean="0">
                <a:solidFill>
                  <a:schemeClr val="bg1"/>
                </a:solidFill>
              </a:rPr>
              <a:t>Strategie</a:t>
            </a:r>
          </a:p>
          <a:p>
            <a:pPr algn="ctr">
              <a:spcBef>
                <a:spcPts val="0"/>
              </a:spcBef>
            </a:pPr>
            <a:r>
              <a:rPr lang="de-CH" b="1" dirty="0" smtClean="0">
                <a:solidFill>
                  <a:schemeClr val="bg1"/>
                </a:solidFill>
              </a:rPr>
              <a:t>Kultur</a:t>
            </a:r>
          </a:p>
          <a:p>
            <a:pPr algn="ctr">
              <a:spcBef>
                <a:spcPts val="0"/>
              </a:spcBef>
            </a:pPr>
            <a:endParaRPr lang="de-CH" b="1" dirty="0">
              <a:solidFill>
                <a:schemeClr val="bg1"/>
              </a:solidFill>
            </a:endParaRPr>
          </a:p>
        </p:txBody>
      </p:sp>
      <p:sp>
        <p:nvSpPr>
          <p:cNvPr id="18" name="Gleichschenkliges Dreieck 17"/>
          <p:cNvSpPr/>
          <p:nvPr/>
        </p:nvSpPr>
        <p:spPr>
          <a:xfrm>
            <a:off x="1084114" y="4019840"/>
            <a:ext cx="2205318" cy="845912"/>
          </a:xfrm>
          <a:prstGeom prst="triangle">
            <a:avLst/>
          </a:prstGeom>
          <a:solidFill>
            <a:schemeClr val="tx2">
              <a:alpha val="54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de-CH" b="1" dirty="0" smtClean="0">
                <a:solidFill>
                  <a:schemeClr val="bg1"/>
                </a:solidFill>
              </a:rPr>
              <a:t>Handlung</a:t>
            </a:r>
          </a:p>
          <a:p>
            <a:pPr algn="ctr">
              <a:spcBef>
                <a:spcPts val="0"/>
              </a:spcBef>
            </a:pPr>
            <a:r>
              <a:rPr lang="de-CH" b="1" dirty="0" smtClean="0">
                <a:solidFill>
                  <a:schemeClr val="bg1"/>
                </a:solidFill>
              </a:rPr>
              <a:t>Bereitschaft</a:t>
            </a:r>
          </a:p>
          <a:p>
            <a:pPr algn="ctr">
              <a:spcBef>
                <a:spcPts val="0"/>
              </a:spcBef>
            </a:pPr>
            <a:r>
              <a:rPr lang="de-CH" b="1" dirty="0" smtClean="0">
                <a:solidFill>
                  <a:schemeClr val="bg1"/>
                </a:solidFill>
              </a:rPr>
              <a:t>Haltung</a:t>
            </a:r>
          </a:p>
          <a:p>
            <a:pPr algn="ctr">
              <a:spcBef>
                <a:spcPts val="0"/>
              </a:spcBef>
            </a:pPr>
            <a:endParaRPr lang="de-CH" b="1" dirty="0">
              <a:solidFill>
                <a:schemeClr val="bg1"/>
              </a:solidFill>
            </a:endParaRPr>
          </a:p>
        </p:txBody>
      </p:sp>
      <p:pic>
        <p:nvPicPr>
          <p:cNvPr id="30" name="Grafik 6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37" t="3931" r="23950"/>
          <a:stretch/>
        </p:blipFill>
        <p:spPr>
          <a:xfrm>
            <a:off x="6463954" y="3450081"/>
            <a:ext cx="797859" cy="1496692"/>
          </a:xfrm>
          <a:prstGeom prst="rect">
            <a:avLst/>
          </a:prstGeom>
        </p:spPr>
      </p:pic>
      <p:sp>
        <p:nvSpPr>
          <p:cNvPr id="26" name="Gleichschenkliges Dreieck 25"/>
          <p:cNvSpPr/>
          <p:nvPr/>
        </p:nvSpPr>
        <p:spPr>
          <a:xfrm>
            <a:off x="5183249" y="4013438"/>
            <a:ext cx="2205318" cy="845912"/>
          </a:xfrm>
          <a:prstGeom prst="triangle">
            <a:avLst/>
          </a:prstGeom>
          <a:solidFill>
            <a:schemeClr val="tx2">
              <a:alpha val="54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de-CH" b="1" dirty="0" smtClean="0">
                <a:solidFill>
                  <a:schemeClr val="bg1"/>
                </a:solidFill>
              </a:rPr>
              <a:t>Handlung</a:t>
            </a:r>
          </a:p>
          <a:p>
            <a:pPr algn="ctr">
              <a:spcBef>
                <a:spcPts val="0"/>
              </a:spcBef>
            </a:pPr>
            <a:r>
              <a:rPr lang="de-CH" b="1" dirty="0" smtClean="0">
                <a:solidFill>
                  <a:schemeClr val="bg1"/>
                </a:solidFill>
              </a:rPr>
              <a:t>Bereitschaft</a:t>
            </a:r>
          </a:p>
          <a:p>
            <a:pPr algn="ctr">
              <a:spcBef>
                <a:spcPts val="0"/>
              </a:spcBef>
            </a:pPr>
            <a:r>
              <a:rPr lang="de-CH" b="1" dirty="0" smtClean="0">
                <a:solidFill>
                  <a:schemeClr val="bg1"/>
                </a:solidFill>
              </a:rPr>
              <a:t>Haltung</a:t>
            </a:r>
          </a:p>
          <a:p>
            <a:pPr algn="ctr">
              <a:spcBef>
                <a:spcPts val="0"/>
              </a:spcBef>
            </a:pPr>
            <a:endParaRPr lang="de-CH" b="1" dirty="0">
              <a:solidFill>
                <a:schemeClr val="bg1"/>
              </a:solidFill>
            </a:endParaRPr>
          </a:p>
        </p:txBody>
      </p:sp>
      <p:sp>
        <p:nvSpPr>
          <p:cNvPr id="20" name="Pfeil nach rechts 19"/>
          <p:cNvSpPr/>
          <p:nvPr/>
        </p:nvSpPr>
        <p:spPr>
          <a:xfrm>
            <a:off x="2456330" y="4805077"/>
            <a:ext cx="5014774" cy="723577"/>
          </a:xfrm>
          <a:prstGeom prst="rightArrow">
            <a:avLst/>
          </a:prstGeom>
          <a:solidFill>
            <a:schemeClr val="accent5">
              <a:lumMod val="75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1" name="Pfeil nach rechts 30"/>
          <p:cNvSpPr/>
          <p:nvPr/>
        </p:nvSpPr>
        <p:spPr>
          <a:xfrm rot="10800000">
            <a:off x="1084114" y="5326573"/>
            <a:ext cx="5253946" cy="723577"/>
          </a:xfrm>
          <a:prstGeom prst="rightArrow">
            <a:avLst/>
          </a:prstGeom>
          <a:solidFill>
            <a:schemeClr val="accent5">
              <a:lumMod val="75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1" name="Textfeld 20"/>
          <p:cNvSpPr txBox="1"/>
          <p:nvPr/>
        </p:nvSpPr>
        <p:spPr>
          <a:xfrm>
            <a:off x="1385744" y="5512627"/>
            <a:ext cx="2364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800" b="1" dirty="0" smtClean="0">
                <a:solidFill>
                  <a:schemeClr val="accent6"/>
                </a:solidFill>
              </a:rPr>
              <a:t>Entwicklungs-Logik</a:t>
            </a:r>
            <a:endParaRPr lang="de-CH" sz="1800" b="1" dirty="0">
              <a:solidFill>
                <a:schemeClr val="accent6"/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5011889" y="4995090"/>
            <a:ext cx="2300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800" b="1" dirty="0" smtClean="0">
                <a:solidFill>
                  <a:schemeClr val="accent6"/>
                </a:solidFill>
              </a:rPr>
              <a:t>Transaktions-Logik</a:t>
            </a:r>
            <a:endParaRPr lang="de-CH" sz="1800" b="1" dirty="0">
              <a:solidFill>
                <a:schemeClr val="accent6"/>
              </a:solidFill>
            </a:endParaRPr>
          </a:p>
        </p:txBody>
      </p:sp>
      <p:sp>
        <p:nvSpPr>
          <p:cNvPr id="33" name="Pfeil nach rechts 32"/>
          <p:cNvSpPr/>
          <p:nvPr/>
        </p:nvSpPr>
        <p:spPr>
          <a:xfrm>
            <a:off x="2942366" y="4596690"/>
            <a:ext cx="2765162" cy="4572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9460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7uSKqwTNUikxIttyBm5Ww"/>
</p:tagLst>
</file>

<file path=ppt/theme/theme1.xml><?xml version="1.0" encoding="utf-8"?>
<a:theme xmlns:a="http://schemas.openxmlformats.org/drawingml/2006/main" name="FOKUS-Layout Variante 4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DBFFC9"/>
      </a:accent1>
      <a:accent2>
        <a:srgbClr val="FFBF61"/>
      </a:accent2>
      <a:accent3>
        <a:srgbClr val="FFFFFF"/>
      </a:accent3>
      <a:accent4>
        <a:srgbClr val="000000"/>
      </a:accent4>
      <a:accent5>
        <a:srgbClr val="EAFFE1"/>
      </a:accent5>
      <a:accent6>
        <a:srgbClr val="E7AD57"/>
      </a:accent6>
      <a:hlink>
        <a:srgbClr val="DDDDDD"/>
      </a:hlink>
      <a:folHlink>
        <a:srgbClr val="81D25C"/>
      </a:folHlink>
    </a:clrScheme>
    <a:fontScheme name="FOKUS-Layout Variante 4">
      <a:majorFont>
        <a:latin typeface="ITC Franklin Gothic Book"/>
        <a:ea typeface=""/>
        <a:cs typeface=""/>
      </a:majorFont>
      <a:minorFont>
        <a:latin typeface="ITC Franklin Gothic Book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7620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TC Franklin Gothic Boo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7620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TC Franklin Gothic Book" pitchFamily="34" charset="0"/>
          </a:defRPr>
        </a:defPPr>
      </a:lstStyle>
    </a:lnDef>
  </a:objectDefaults>
  <a:extraClrSchemeLst>
    <a:extraClrScheme>
      <a:clrScheme name="FOKUS-Layout Variante 4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KUS-Layout Variante 4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KUS-Layout Variante 4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KUS-Layout Variante 4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KUS-Layout Variante 4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KUS-Layout Variante 4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KUS-Layout Variante 4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Benutzerdefiniert 3">
      <a:dk1>
        <a:sysClr val="windowText" lastClr="000000"/>
      </a:dk1>
      <a:lt1>
        <a:sysClr val="window" lastClr="FFFFFF"/>
      </a:lt1>
      <a:dk2>
        <a:srgbClr val="0F7835"/>
      </a:dk2>
      <a:lt2>
        <a:srgbClr val="EEECE1"/>
      </a:lt2>
      <a:accent1>
        <a:srgbClr val="4ABC70"/>
      </a:accent1>
      <a:accent2>
        <a:srgbClr val="ABE8B8"/>
      </a:accent2>
      <a:accent3>
        <a:srgbClr val="9BBB59"/>
      </a:accent3>
      <a:accent4>
        <a:srgbClr val="084AA3"/>
      </a:accent4>
      <a:accent5>
        <a:srgbClr val="FFD609"/>
      </a:accent5>
      <a:accent6>
        <a:srgbClr val="F40007"/>
      </a:accent6>
      <a:hlink>
        <a:srgbClr val="FD7C08"/>
      </a:hlink>
      <a:folHlink>
        <a:srgbClr val="78BB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C:\Dokumente und Einstellungen\uh\Anwendungsdaten\Microsoft\Vorlagen\FOKUS-Layout Variante 4.pot</Template>
  <TotalTime>0</TotalTime>
  <Words>862</Words>
  <Application>Microsoft Office PowerPoint</Application>
  <PresentationFormat>Bildschirmpräsentation (4:3)</PresentationFormat>
  <Paragraphs>277</Paragraphs>
  <Slides>13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13</vt:i4>
      </vt:variant>
    </vt:vector>
  </HeadingPairs>
  <TitlesOfParts>
    <vt:vector size="24" baseType="lpstr">
      <vt:lpstr>Arial Unicode MS</vt:lpstr>
      <vt:lpstr>ＭＳ Ｐゴシック</vt:lpstr>
      <vt:lpstr>Arial</vt:lpstr>
      <vt:lpstr>Calibri</vt:lpstr>
      <vt:lpstr>ITC Franklin Gothic Book</vt:lpstr>
      <vt:lpstr>STKaiti</vt:lpstr>
      <vt:lpstr>Wingdings</vt:lpstr>
      <vt:lpstr>Wingdings 2</vt:lpstr>
      <vt:lpstr>Wingdings 3</vt:lpstr>
      <vt:lpstr>FOKUS-Layout Variante 4</vt:lpstr>
      <vt:lpstr>Benutzerdefiniertes Design</vt:lpstr>
      <vt:lpstr>Nachfolgefähigkeit und Nachfolgebereitschaft:  Die familieninterne Nachfolge ist keine Selbstverständlichkeit</vt:lpstr>
      <vt:lpstr>PowerPoint-Präsentation</vt:lpstr>
      <vt:lpstr>Bedeutung der Unternehmensnachfolge Nachfolge als Markt verstehen </vt:lpstr>
      <vt:lpstr>Denken und Handeln in Szenarien Nachfolge-Fähigkeit und -Würdigkeit</vt:lpstr>
      <vt:lpstr>Denken und Handeln in Szenarien Drei Wege: unterschiedliche Informationsasymmetrien</vt:lpstr>
      <vt:lpstr>Denken und Handeln in Szenarien Die wesentlichen Unterschiede</vt:lpstr>
      <vt:lpstr>Denken und Handeln in Szenarien Ein Projekt im Zeitraum</vt:lpstr>
      <vt:lpstr>Denken und Handeln in Szenarien  Entscheidungsbaum mit Meilensteinen und Bedingungen</vt:lpstr>
      <vt:lpstr>Nachfolge als Matching-Herausforderung Nachfolge als Markt verstehen </vt:lpstr>
      <vt:lpstr>Unternehmensnachfolge Wussten Sie, dass ….</vt:lpstr>
      <vt:lpstr>Das St.Galler Nachfolge Modell 5 Themenfelder zur Regelung der Nachfolge </vt:lpstr>
      <vt:lpstr>Denken und Handeln in Szenarien Nachfolge und sechs zentrale Gestaltungsoptionen</vt:lpstr>
      <vt:lpstr>Rechtliches Korsett „Nix geregelt und jetzt das…“</vt:lpstr>
    </vt:vector>
  </TitlesOfParts>
  <Company>Fokus Management AG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ls</dc:creator>
  <cp:lastModifiedBy>Frank Halter</cp:lastModifiedBy>
  <cp:revision>1125</cp:revision>
  <cp:lastPrinted>2016-06-07T05:05:13Z</cp:lastPrinted>
  <dcterms:created xsi:type="dcterms:W3CDTF">2005-12-22T12:20:00Z</dcterms:created>
  <dcterms:modified xsi:type="dcterms:W3CDTF">2016-06-07T05:06:53Z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kumentart">
    <vt:lpwstr>Offerte</vt:lpwstr>
  </property>
  <property fmtid="{D5CDD505-2E9C-101B-9397-08002B2CF9AE}" pid="3" name="Kundenname">
    <vt:lpwstr>intern</vt:lpwstr>
  </property>
  <property fmtid="{D5CDD505-2E9C-101B-9397-08002B2CF9AE}" pid="4" name="Projektname">
    <vt:lpwstr>FOKUS</vt:lpwstr>
  </property>
  <property fmtid="{D5CDD505-2E9C-101B-9397-08002B2CF9AE}" pid="5" name="Projet-Nummer">
    <vt:lpwstr>1</vt:lpwstr>
  </property>
</Properties>
</file>